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9"/>
  </p:handoutMasterIdLst>
  <p:sldIdLst>
    <p:sldId id="270" r:id="rId3"/>
    <p:sldId id="336" r:id="rId4"/>
    <p:sldId id="337" r:id="rId6"/>
    <p:sldId id="338" r:id="rId7"/>
    <p:sldId id="330" r:id="rId8"/>
    <p:sldId id="331" r:id="rId9"/>
    <p:sldId id="342" r:id="rId10"/>
    <p:sldId id="343" r:id="rId11"/>
    <p:sldId id="350" r:id="rId12"/>
    <p:sldId id="344" r:id="rId13"/>
    <p:sldId id="339" r:id="rId14"/>
    <p:sldId id="340" r:id="rId15"/>
    <p:sldId id="346" r:id="rId16"/>
    <p:sldId id="301" r:id="rId17"/>
    <p:sldId id="298" r:id="rId18"/>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111"/>
    <a:srgbClr val="E41E0F"/>
    <a:srgbClr val="2CA594"/>
    <a:srgbClr val="172B8C"/>
    <a:srgbClr val="E94E43"/>
    <a:srgbClr val="A24200"/>
    <a:srgbClr val="002846"/>
    <a:srgbClr val="00A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85922" autoAdjust="0"/>
  </p:normalViewPr>
  <p:slideViewPr>
    <p:cSldViewPr snapToGrid="0">
      <p:cViewPr varScale="1">
        <p:scale>
          <a:sx n="95" d="100"/>
          <a:sy n="95" d="100"/>
        </p:scale>
        <p:origin x="876" y="78"/>
      </p:cViewPr>
      <p:guideLst>
        <p:guide orient="horz" pos="2300"/>
        <p:guide pos="3857"/>
        <p:guide pos="242"/>
        <p:guide pos="7497"/>
        <p:guide orient="horz" pos="164"/>
        <p:guide orient="horz" pos="4098"/>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59.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8FDAF-E40F-4382-8CDB-E176D1D9BBE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6D3FD-26B5-46CC-B82C-FF71209E34C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6" Type="http://schemas.microsoft.com/office/2007/relationships/hdphoto" Target="../media/image3.wdp"/><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0" name="图片 19" descr="建筑的高楼大厦&#10;&#10;描述已自动生成"/>
          <p:cNvPicPr>
            <a:picLocks noChangeAspect="1"/>
          </p:cNvPicPr>
          <p:nvPr userDrawn="1"/>
        </p:nvPicPr>
        <p:blipFill>
          <a:blip r:embed="rId2">
            <a:extLst>
              <a:ext uri="{28A0092B-C50C-407E-A947-70E740481C1C}">
                <a14:useLocalDpi xmlns:a14="http://schemas.microsoft.com/office/drawing/2010/main" val="0"/>
              </a:ext>
            </a:extLst>
          </a:blip>
          <a:srcRect t="230" b="15133"/>
          <a:stretch>
            <a:fillRect/>
          </a:stretch>
        </p:blipFill>
        <p:spPr>
          <a:xfrm>
            <a:off x="-2" y="-1"/>
            <a:ext cx="12192001" cy="6858001"/>
          </a:xfrm>
          <a:custGeom>
            <a:avLst/>
            <a:gdLst>
              <a:gd name="connsiteX0" fmla="*/ 0 w 12192001"/>
              <a:gd name="connsiteY0" fmla="*/ 0 h 6879260"/>
              <a:gd name="connsiteX1" fmla="*/ 12192001 w 12192001"/>
              <a:gd name="connsiteY1" fmla="*/ 0 h 6879260"/>
              <a:gd name="connsiteX2" fmla="*/ 12192001 w 12192001"/>
              <a:gd name="connsiteY2" fmla="*/ 6879260 h 6879260"/>
              <a:gd name="connsiteX3" fmla="*/ 0 w 12192001"/>
              <a:gd name="connsiteY3" fmla="*/ 6879260 h 6879260"/>
            </a:gdLst>
            <a:ahLst/>
            <a:cxnLst>
              <a:cxn ang="0">
                <a:pos x="connsiteX0" y="connsiteY0"/>
              </a:cxn>
              <a:cxn ang="0">
                <a:pos x="connsiteX1" y="connsiteY1"/>
              </a:cxn>
              <a:cxn ang="0">
                <a:pos x="connsiteX2" y="connsiteY2"/>
              </a:cxn>
              <a:cxn ang="0">
                <a:pos x="connsiteX3" y="connsiteY3"/>
              </a:cxn>
            </a:cxnLst>
            <a:rect l="l" t="t" r="r" b="b"/>
            <a:pathLst>
              <a:path w="12192001" h="6879260">
                <a:moveTo>
                  <a:pt x="0" y="0"/>
                </a:moveTo>
                <a:lnTo>
                  <a:pt x="12192001" y="0"/>
                </a:lnTo>
                <a:lnTo>
                  <a:pt x="12192001" y="6879260"/>
                </a:lnTo>
                <a:lnTo>
                  <a:pt x="0" y="6879260"/>
                </a:lnTo>
                <a:close/>
              </a:path>
            </a:pathLst>
          </a:custGeom>
        </p:spPr>
      </p:pic>
      <p:sp>
        <p:nvSpPr>
          <p:cNvPr id="36" name="任意多边形: 形状 35"/>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userDrawn="1"/>
        </p:nvSpPr>
        <p:spPr>
          <a:xfrm>
            <a:off x="8617617" y="741048"/>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userDrawn="1"/>
        </p:nvSpPr>
        <p:spPr>
          <a:xfrm>
            <a:off x="-2" y="0"/>
            <a:ext cx="12192000" cy="6858000"/>
          </a:xfrm>
          <a:prstGeom prst="rect">
            <a:avLst/>
          </a:prstGeom>
          <a:gradFill>
            <a:gsLst>
              <a:gs pos="25000">
                <a:schemeClr val="accent1">
                  <a:alpha val="75000"/>
                </a:schemeClr>
              </a:gs>
              <a:gs pos="100000">
                <a:schemeClr val="accent2">
                  <a:alpha val="75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userDrawn="1">
            <p:custDataLst>
              <p:tags r:id="rId3"/>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49" name="文本框 48"/>
          <p:cNvSpPr txBox="1"/>
          <p:nvPr userDrawn="1">
            <p:custDataLst>
              <p:tags r:id="rId4"/>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53" name="文本占位符 52"/>
          <p:cNvSpPr>
            <a:spLocks noGrp="1"/>
          </p:cNvSpPr>
          <p:nvPr>
            <p:ph type="body" idx="10" hasCustomPrompt="1"/>
          </p:nvPr>
        </p:nvSpPr>
        <p:spPr>
          <a:xfrm>
            <a:off x="3875869" y="2010768"/>
            <a:ext cx="7001917" cy="1878656"/>
          </a:xfrm>
          <a:ln>
            <a:noFill/>
          </a:ln>
        </p:spPr>
        <p:txBody>
          <a:bodyPr vert="horz" wrap="none" lIns="0" tIns="0" rIns="0" bIns="0" anchor="t" anchorCtr="0">
            <a:noAutofit/>
          </a:bodyPr>
          <a:lstStyle>
            <a:lvl1pPr marL="0" indent="0" algn="r" defTabSz="914400" rtl="0" eaLnBrk="1" fontAlgn="auto" latinLnBrk="0" hangingPunct="1">
              <a:lnSpc>
                <a:spcPct val="110000"/>
              </a:lnSpc>
              <a:spcBef>
                <a:spcPts val="0"/>
              </a:spcBef>
              <a:spcAft>
                <a:spcPts val="0"/>
              </a:spcAft>
              <a:buFont typeface="Arial" panose="020B0604020202020204" pitchFamily="34" charset="0"/>
              <a:buNone/>
              <a:defRPr sz="4400" b="1" spc="0">
                <a:solidFill>
                  <a:srgbClr val="FFFFFF"/>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我们只为客户提供</a:t>
            </a:r>
            <a:endParaRPr lang="zh-CN" altLang="en-US" dirty="0"/>
          </a:p>
          <a:p>
            <a:pPr lvl="0"/>
            <a:r>
              <a:rPr lang="zh-CN" altLang="en-US" dirty="0"/>
              <a:t>一流产品和服务</a:t>
            </a:r>
            <a:endParaRPr lang="zh-CN" altLang="en-US" dirty="0"/>
          </a:p>
        </p:txBody>
      </p:sp>
      <p:cxnSp>
        <p:nvCxnSpPr>
          <p:cNvPr id="18" name="直接连接符 17"/>
          <p:cNvCxnSpPr/>
          <p:nvPr userDrawn="1"/>
        </p:nvCxnSpPr>
        <p:spPr>
          <a:xfrm>
            <a:off x="228706" y="2760293"/>
            <a:ext cx="10553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descr="夜晚建筑亮着灯的高楼&#10;&#10;描述已自动生成"/>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
                    </a14:imgEffect>
                  </a14:imgLayer>
                </a14:imgProps>
              </a:ext>
              <a:ext uri="{28A0092B-C50C-407E-A947-70E740481C1C}">
                <a14:useLocalDpi xmlns:a14="http://schemas.microsoft.com/office/drawing/2010/main" val="0"/>
              </a:ext>
            </a:extLst>
          </a:blip>
          <a:srcRect l="7128"/>
          <a:stretch>
            <a:fillRect/>
          </a:stretch>
        </p:blipFill>
        <p:spPr>
          <a:xfrm>
            <a:off x="0" y="-3580"/>
            <a:ext cx="9556311" cy="6858000"/>
          </a:xfrm>
          <a:custGeom>
            <a:avLst/>
            <a:gdLst>
              <a:gd name="connsiteX0" fmla="*/ 0 w 9556311"/>
              <a:gd name="connsiteY0" fmla="*/ 0 h 6858000"/>
              <a:gd name="connsiteX1" fmla="*/ 9556311 w 9556311"/>
              <a:gd name="connsiteY1" fmla="*/ 0 h 6858000"/>
              <a:gd name="connsiteX2" fmla="*/ 9556311 w 9556311"/>
              <a:gd name="connsiteY2" fmla="*/ 6858000 h 6858000"/>
              <a:gd name="connsiteX3" fmla="*/ 0 w 95563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56311" h="6858000">
                <a:moveTo>
                  <a:pt x="0" y="0"/>
                </a:moveTo>
                <a:lnTo>
                  <a:pt x="9556311" y="0"/>
                </a:lnTo>
                <a:lnTo>
                  <a:pt x="9556311" y="6858000"/>
                </a:lnTo>
                <a:lnTo>
                  <a:pt x="0" y="6858000"/>
                </a:lnTo>
                <a:close/>
              </a:path>
            </a:pathLst>
          </a:custGeom>
          <a:effectLst>
            <a:outerShdw blurRad="304800" dist="165100" algn="l" rotWithShape="0">
              <a:srgbClr val="A24200">
                <a:alpha val="40000"/>
              </a:srgbClr>
            </a:outerShdw>
          </a:effectLst>
        </p:spPr>
      </p:pic>
      <p:sp>
        <p:nvSpPr>
          <p:cNvPr id="4" name="文本占位符 3"/>
          <p:cNvSpPr>
            <a:spLocks noGrp="1"/>
          </p:cNvSpPr>
          <p:nvPr>
            <p:ph type="body" sz="quarter" idx="11" hasCustomPrompt="1"/>
          </p:nvPr>
        </p:nvSpPr>
        <p:spPr>
          <a:xfrm>
            <a:off x="9220441" y="3957317"/>
            <a:ext cx="1670787" cy="379119"/>
          </a:xfrm>
          <a:prstGeom prst="roundRect">
            <a:avLst/>
          </a:prstGeom>
          <a:gradFill>
            <a:gsLst>
              <a:gs pos="25000">
                <a:schemeClr val="accent1">
                  <a:alpha val="75000"/>
                </a:schemeClr>
              </a:gs>
              <a:gs pos="100000">
                <a:schemeClr val="accent2">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1600" b="0" spc="300" dirty="0">
                <a:solidFill>
                  <a:schemeClr val="lt1"/>
                </a:solidFill>
                <a:latin typeface="+mn-ea"/>
              </a:defRPr>
            </a:lvl1pPr>
          </a:lstStyle>
          <a:p>
            <a:pPr marL="0" lvl="0" algn="ctr"/>
            <a:r>
              <a:rPr lang="zh-CN" altLang="en-US" dirty="0"/>
              <a:t>汇报人名字</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4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590566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792148"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590566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7792148"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任意多边形: 形状 13"/>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7"/>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8"/>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
        <p:nvSpPr>
          <p:cNvPr id="29" name="文本占位符 28"/>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社会认可</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3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646341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8902091"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646341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8902091"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63857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9539897"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6"/>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7"/>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60497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9585263"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
            <a:ext cx="12192000" cy="6857999"/>
          </a:xfrm>
          <a:prstGeom prst="rect">
            <a:avLst/>
          </a:prstGeom>
          <a:gradFill>
            <a:gsLst>
              <a:gs pos="100000">
                <a:schemeClr val="accent2"/>
              </a:gs>
              <a:gs pos="0">
                <a:schemeClr val="accent2">
                  <a:alpha val="0"/>
                </a:schemeClr>
              </a:gs>
            </a:gsLst>
            <a:lin ang="2700000" scaled="0"/>
          </a:gradFill>
        </p:spPr>
      </p:pic>
      <p:sp>
        <p:nvSpPr>
          <p:cNvPr id="7" name="文本框 6"/>
          <p:cNvSpPr txBox="1"/>
          <p:nvPr userDrawn="1">
            <p:custDataLst>
              <p:tags r:id="rId3"/>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8" name="矩形 7"/>
          <p:cNvSpPr/>
          <p:nvPr userDrawn="1"/>
        </p:nvSpPr>
        <p:spPr>
          <a:xfrm>
            <a:off x="3486149" y="3295650"/>
            <a:ext cx="641032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4"/>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10" name="任意多边形: 形状 9"/>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p:cNvSpPr txBox="1"/>
          <p:nvPr userDrawn="1">
            <p:custDataLst>
              <p:tags r:id="rId5"/>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4713123"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b="1" spc="0">
                <a:solidFill>
                  <a:schemeClr val="bg1"/>
                </a:solidFill>
                <a:latin typeface="+mn-lt"/>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b="1"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时间轴">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cxnSp>
        <p:nvCxnSpPr>
          <p:cNvPr id="10" name="koppt-连接线"/>
          <p:cNvCxnSpPr>
            <a:stCxn id="11" idx="6"/>
            <a:endCxn id="13" idx="2"/>
          </p:cNvCxnSpPr>
          <p:nvPr userDrawn="1"/>
        </p:nvCxnSpPr>
        <p:spPr>
          <a:xfrm>
            <a:off x="1321698" y="5334116"/>
            <a:ext cx="9548605" cy="2117"/>
          </a:xfrm>
          <a:prstGeom prst="line">
            <a:avLst/>
          </a:prstGeom>
          <a:ln w="25400" cap="flat">
            <a:solidFill>
              <a:srgbClr val="C0C0C0"/>
            </a:solidFill>
            <a:prstDash val="dash"/>
            <a:round/>
          </a:ln>
        </p:spPr>
        <p:style>
          <a:lnRef idx="1">
            <a:schemeClr val="accent1"/>
          </a:lnRef>
          <a:fillRef idx="0">
            <a:schemeClr val="accent1"/>
          </a:fillRef>
          <a:effectRef idx="0">
            <a:schemeClr val="accent1"/>
          </a:effectRef>
          <a:fontRef idx="minor">
            <a:schemeClr val="tx1"/>
          </a:fontRef>
        </p:style>
      </p:cxnSp>
      <p:sp>
        <p:nvSpPr>
          <p:cNvPr id="11" name="koppt-圆形"/>
          <p:cNvSpPr/>
          <p:nvPr userDrawn="1"/>
        </p:nvSpPr>
        <p:spPr>
          <a:xfrm>
            <a:off x="392730" y="4869632"/>
            <a:ext cx="928968" cy="928968"/>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koppt-三角形"/>
          <p:cNvSpPr/>
          <p:nvPr userDrawn="1"/>
        </p:nvSpPr>
        <p:spPr>
          <a:xfrm rot="5400000">
            <a:off x="709986" y="5155421"/>
            <a:ext cx="372597" cy="3212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koppt-圆形"/>
          <p:cNvSpPr/>
          <p:nvPr userDrawn="1"/>
        </p:nvSpPr>
        <p:spPr>
          <a:xfrm>
            <a:off x="10870303" y="4869632"/>
            <a:ext cx="928968" cy="92896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koppt-矩形"/>
          <p:cNvSpPr/>
          <p:nvPr userDrawn="1"/>
        </p:nvSpPr>
        <p:spPr>
          <a:xfrm>
            <a:off x="11195983" y="5193211"/>
            <a:ext cx="317493" cy="317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5" name="koppt-文本框"/>
          <p:cNvSpPr/>
          <p:nvPr userDrawn="1"/>
        </p:nvSpPr>
        <p:spPr>
          <a:xfrm>
            <a:off x="559696" y="5919796"/>
            <a:ext cx="595035" cy="338554"/>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cs typeface="Open Sans" pitchFamily="34" charset="0"/>
              </a:rPr>
              <a:t>开始</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6" name="koppt-文本框"/>
          <p:cNvSpPr/>
          <p:nvPr userDrawn="1"/>
        </p:nvSpPr>
        <p:spPr>
          <a:xfrm>
            <a:off x="11037269" y="5919796"/>
            <a:ext cx="595035" cy="338554"/>
          </a:xfrm>
          <a:prstGeom prst="rect">
            <a:avLst/>
          </a:prstGeom>
        </p:spPr>
        <p:txBody>
          <a:bodyPr wrap="none">
            <a:spAutoFit/>
          </a:bodyPr>
          <a:lstStyle/>
          <a:p>
            <a:r>
              <a:rPr lang="zh-CN" altLang="en-US" sz="1600" b="1">
                <a:latin typeface="微软雅黑" panose="020B0503020204020204" pitchFamily="34" charset="-122"/>
                <a:ea typeface="微软雅黑" panose="020B0503020204020204" pitchFamily="34" charset="-122"/>
                <a:cs typeface="Open Sans" pitchFamily="34" charset="0"/>
              </a:rPr>
              <a:t>结束</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7" name="koppt-圆点"/>
          <p:cNvSpPr/>
          <p:nvPr userDrawn="1"/>
        </p:nvSpPr>
        <p:spPr>
          <a:xfrm>
            <a:off x="2028851" y="5195312"/>
            <a:ext cx="277608" cy="277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8" name="koppt-连接线"/>
          <p:cNvCxnSpPr/>
          <p:nvPr userDrawn="1"/>
        </p:nvCxnSpPr>
        <p:spPr>
          <a:xfrm rot="16200000" flipH="1">
            <a:off x="996834" y="4013405"/>
            <a:ext cx="2351140" cy="117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koppt-圆点"/>
          <p:cNvSpPr/>
          <p:nvPr userDrawn="1"/>
        </p:nvSpPr>
        <p:spPr>
          <a:xfrm>
            <a:off x="6715601" y="5195312"/>
            <a:ext cx="277608" cy="277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0" name="koppt-连接线"/>
          <p:cNvCxnSpPr/>
          <p:nvPr userDrawn="1"/>
        </p:nvCxnSpPr>
        <p:spPr>
          <a:xfrm rot="16200000" flipH="1">
            <a:off x="5683584" y="4013405"/>
            <a:ext cx="2351140" cy="117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koppt-圆点"/>
          <p:cNvSpPr/>
          <p:nvPr userDrawn="1"/>
        </p:nvSpPr>
        <p:spPr>
          <a:xfrm>
            <a:off x="4371294" y="5195312"/>
            <a:ext cx="277608" cy="2776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2" name="koppt-连接线"/>
          <p:cNvCxnSpPr/>
          <p:nvPr userDrawn="1"/>
        </p:nvCxnSpPr>
        <p:spPr>
          <a:xfrm rot="5400000">
            <a:off x="3890903" y="4574661"/>
            <a:ext cx="1238259" cy="21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koppt-圆点"/>
          <p:cNvSpPr/>
          <p:nvPr userDrawn="1"/>
        </p:nvSpPr>
        <p:spPr>
          <a:xfrm>
            <a:off x="9058045" y="5195312"/>
            <a:ext cx="277608" cy="277608"/>
          </a:xfrm>
          <a:prstGeom prst="ellipse">
            <a:avLst/>
          </a:prstGeom>
          <a:solidFill>
            <a:schemeClr val="accent4"/>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4" name="koppt-连接线"/>
          <p:cNvCxnSpPr/>
          <p:nvPr userDrawn="1"/>
        </p:nvCxnSpPr>
        <p:spPr>
          <a:xfrm rot="5400000">
            <a:off x="8577654" y="4574661"/>
            <a:ext cx="1238259" cy="21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koppt-泪滴形"/>
          <p:cNvSpPr/>
          <p:nvPr userDrawn="1"/>
        </p:nvSpPr>
        <p:spPr>
          <a:xfrm rot="8100000">
            <a:off x="1823956" y="1848970"/>
            <a:ext cx="708641" cy="708641"/>
          </a:xfrm>
          <a:prstGeom prst="teardrop">
            <a:avLst>
              <a:gd name="adj" fmla="val 131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6" name="koppt-泪滴形"/>
          <p:cNvSpPr/>
          <p:nvPr userDrawn="1"/>
        </p:nvSpPr>
        <p:spPr>
          <a:xfrm rot="8100000">
            <a:off x="6498960" y="1828829"/>
            <a:ext cx="708641" cy="708641"/>
          </a:xfrm>
          <a:prstGeom prst="teardrop">
            <a:avLst>
              <a:gd name="adj" fmla="val 1316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koppt-泪滴形"/>
          <p:cNvSpPr/>
          <p:nvPr userDrawn="1"/>
        </p:nvSpPr>
        <p:spPr>
          <a:xfrm rot="8100000">
            <a:off x="4159400" y="2951328"/>
            <a:ext cx="708641" cy="708641"/>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8" name="koppt-泪滴形"/>
          <p:cNvSpPr/>
          <p:nvPr userDrawn="1"/>
        </p:nvSpPr>
        <p:spPr>
          <a:xfrm rot="8100000">
            <a:off x="8841404" y="2927766"/>
            <a:ext cx="708641" cy="708641"/>
          </a:xfrm>
          <a:prstGeom prst="teardrop">
            <a:avLst>
              <a:gd name="adj" fmla="val 1316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9" name="koppt-图标"/>
          <p:cNvSpPr/>
          <p:nvPr userDrawn="1"/>
        </p:nvSpPr>
        <p:spPr bwMode="auto">
          <a:xfrm>
            <a:off x="9031709" y="3077068"/>
            <a:ext cx="328030" cy="410037"/>
          </a:xfrm>
          <a:custGeom>
            <a:avLst/>
            <a:gdLst>
              <a:gd name="connsiteX0" fmla="*/ 6694 w 328030"/>
              <a:gd name="connsiteY0" fmla="*/ 272265 h 410037"/>
              <a:gd name="connsiteX1" fmla="*/ 164015 w 328030"/>
              <a:gd name="connsiteY1" fmla="*/ 326030 h 410037"/>
              <a:gd name="connsiteX2" fmla="*/ 321335 w 328030"/>
              <a:gd name="connsiteY2" fmla="*/ 272265 h 410037"/>
              <a:gd name="connsiteX3" fmla="*/ 328030 w 328030"/>
              <a:gd name="connsiteY3" fmla="*/ 289067 h 410037"/>
              <a:gd name="connsiteX4" fmla="*/ 328030 w 328030"/>
              <a:gd name="connsiteY4" fmla="*/ 339471 h 410037"/>
              <a:gd name="connsiteX5" fmla="*/ 164015 w 328030"/>
              <a:gd name="connsiteY5" fmla="*/ 410037 h 410037"/>
              <a:gd name="connsiteX6" fmla="*/ 0 w 328030"/>
              <a:gd name="connsiteY6" fmla="*/ 339471 h 410037"/>
              <a:gd name="connsiteX7" fmla="*/ 0 w 328030"/>
              <a:gd name="connsiteY7" fmla="*/ 289067 h 410037"/>
              <a:gd name="connsiteX8" fmla="*/ 6694 w 328030"/>
              <a:gd name="connsiteY8" fmla="*/ 272265 h 410037"/>
              <a:gd name="connsiteX9" fmla="*/ 6694 w 328030"/>
              <a:gd name="connsiteY9" fmla="*/ 173856 h 410037"/>
              <a:gd name="connsiteX10" fmla="*/ 164015 w 328030"/>
              <a:gd name="connsiteY10" fmla="*/ 224291 h 410037"/>
              <a:gd name="connsiteX11" fmla="*/ 321335 w 328030"/>
              <a:gd name="connsiteY11" fmla="*/ 173856 h 410037"/>
              <a:gd name="connsiteX12" fmla="*/ 328030 w 328030"/>
              <a:gd name="connsiteY12" fmla="*/ 187305 h 410037"/>
              <a:gd name="connsiteX13" fmla="*/ 328030 w 328030"/>
              <a:gd name="connsiteY13" fmla="*/ 237740 h 410037"/>
              <a:gd name="connsiteX14" fmla="*/ 164015 w 328030"/>
              <a:gd name="connsiteY14" fmla="*/ 308349 h 410037"/>
              <a:gd name="connsiteX15" fmla="*/ 0 w 328030"/>
              <a:gd name="connsiteY15" fmla="*/ 237740 h 410037"/>
              <a:gd name="connsiteX16" fmla="*/ 0 w 328030"/>
              <a:gd name="connsiteY16" fmla="*/ 187305 h 410037"/>
              <a:gd name="connsiteX17" fmla="*/ 6694 w 328030"/>
              <a:gd name="connsiteY17" fmla="*/ 173856 h 410037"/>
              <a:gd name="connsiteX18" fmla="*/ 6694 w 328030"/>
              <a:gd name="connsiteY18" fmla="*/ 72166 h 410037"/>
              <a:gd name="connsiteX19" fmla="*/ 164015 w 328030"/>
              <a:gd name="connsiteY19" fmla="*/ 122601 h 410037"/>
              <a:gd name="connsiteX20" fmla="*/ 321335 w 328030"/>
              <a:gd name="connsiteY20" fmla="*/ 72166 h 410037"/>
              <a:gd name="connsiteX21" fmla="*/ 328030 w 328030"/>
              <a:gd name="connsiteY21" fmla="*/ 88977 h 410037"/>
              <a:gd name="connsiteX22" fmla="*/ 328030 w 328030"/>
              <a:gd name="connsiteY22" fmla="*/ 136050 h 410037"/>
              <a:gd name="connsiteX23" fmla="*/ 164015 w 328030"/>
              <a:gd name="connsiteY23" fmla="*/ 206659 h 410037"/>
              <a:gd name="connsiteX24" fmla="*/ 0 w 328030"/>
              <a:gd name="connsiteY24" fmla="*/ 136050 h 410037"/>
              <a:gd name="connsiteX25" fmla="*/ 0 w 328030"/>
              <a:gd name="connsiteY25" fmla="*/ 88977 h 410037"/>
              <a:gd name="connsiteX26" fmla="*/ 6694 w 328030"/>
              <a:gd name="connsiteY26" fmla="*/ 72166 h 410037"/>
              <a:gd name="connsiteX27" fmla="*/ 164016 w 328030"/>
              <a:gd name="connsiteY27" fmla="*/ 0 h 410037"/>
              <a:gd name="connsiteX28" fmla="*/ 321471 w 328030"/>
              <a:gd name="connsiteY28" fmla="*/ 52485 h 410037"/>
              <a:gd name="connsiteX29" fmla="*/ 164016 w 328030"/>
              <a:gd name="connsiteY29" fmla="*/ 104970 h 410037"/>
              <a:gd name="connsiteX30" fmla="*/ 6561 w 328030"/>
              <a:gd name="connsiteY30" fmla="*/ 52485 h 410037"/>
              <a:gd name="connsiteX31" fmla="*/ 164016 w 328030"/>
              <a:gd name="connsiteY31" fmla="*/ 0 h 4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8030" h="410037">
                <a:moveTo>
                  <a:pt x="6694" y="272265"/>
                </a:moveTo>
                <a:cubicBezTo>
                  <a:pt x="23431" y="302508"/>
                  <a:pt x="87028" y="326030"/>
                  <a:pt x="164015" y="326030"/>
                </a:cubicBezTo>
                <a:cubicBezTo>
                  <a:pt x="241002" y="326030"/>
                  <a:pt x="304599" y="302508"/>
                  <a:pt x="321335" y="272265"/>
                </a:cubicBezTo>
                <a:cubicBezTo>
                  <a:pt x="324683" y="278986"/>
                  <a:pt x="328030" y="282346"/>
                  <a:pt x="328030" y="289067"/>
                </a:cubicBezTo>
                <a:cubicBezTo>
                  <a:pt x="328030" y="289067"/>
                  <a:pt x="328030" y="289067"/>
                  <a:pt x="328030" y="339471"/>
                </a:cubicBezTo>
                <a:cubicBezTo>
                  <a:pt x="328030" y="376434"/>
                  <a:pt x="254391" y="410037"/>
                  <a:pt x="164015" y="410037"/>
                </a:cubicBezTo>
                <a:cubicBezTo>
                  <a:pt x="73639" y="410037"/>
                  <a:pt x="0" y="376434"/>
                  <a:pt x="0" y="339471"/>
                </a:cubicBezTo>
                <a:cubicBezTo>
                  <a:pt x="0" y="339471"/>
                  <a:pt x="0" y="339471"/>
                  <a:pt x="0" y="289067"/>
                </a:cubicBezTo>
                <a:cubicBezTo>
                  <a:pt x="0" y="282346"/>
                  <a:pt x="3347" y="278986"/>
                  <a:pt x="6694" y="272265"/>
                </a:cubicBezTo>
                <a:close/>
                <a:moveTo>
                  <a:pt x="6694" y="173856"/>
                </a:moveTo>
                <a:cubicBezTo>
                  <a:pt x="23431" y="204117"/>
                  <a:pt x="87028" y="224291"/>
                  <a:pt x="164015" y="224291"/>
                </a:cubicBezTo>
                <a:cubicBezTo>
                  <a:pt x="241002" y="224291"/>
                  <a:pt x="304599" y="204117"/>
                  <a:pt x="321335" y="173856"/>
                </a:cubicBezTo>
                <a:cubicBezTo>
                  <a:pt x="324683" y="177218"/>
                  <a:pt x="328030" y="183943"/>
                  <a:pt x="328030" y="187305"/>
                </a:cubicBezTo>
                <a:cubicBezTo>
                  <a:pt x="328030" y="187305"/>
                  <a:pt x="328030" y="187305"/>
                  <a:pt x="328030" y="237740"/>
                </a:cubicBezTo>
                <a:cubicBezTo>
                  <a:pt x="328030" y="278088"/>
                  <a:pt x="254391" y="308349"/>
                  <a:pt x="164015" y="308349"/>
                </a:cubicBezTo>
                <a:cubicBezTo>
                  <a:pt x="73639" y="308349"/>
                  <a:pt x="0" y="278088"/>
                  <a:pt x="0" y="237740"/>
                </a:cubicBezTo>
                <a:cubicBezTo>
                  <a:pt x="0" y="237740"/>
                  <a:pt x="0" y="237740"/>
                  <a:pt x="0" y="187305"/>
                </a:cubicBezTo>
                <a:cubicBezTo>
                  <a:pt x="0" y="183943"/>
                  <a:pt x="3347" y="177218"/>
                  <a:pt x="6694" y="173856"/>
                </a:cubicBezTo>
                <a:close/>
                <a:moveTo>
                  <a:pt x="6694" y="72166"/>
                </a:moveTo>
                <a:cubicBezTo>
                  <a:pt x="10042" y="99064"/>
                  <a:pt x="76987" y="122601"/>
                  <a:pt x="164015" y="122601"/>
                </a:cubicBezTo>
                <a:cubicBezTo>
                  <a:pt x="251043" y="122601"/>
                  <a:pt x="317988" y="99064"/>
                  <a:pt x="321335" y="72166"/>
                </a:cubicBezTo>
                <a:cubicBezTo>
                  <a:pt x="324683" y="75528"/>
                  <a:pt x="328030" y="82253"/>
                  <a:pt x="328030" y="88977"/>
                </a:cubicBezTo>
                <a:cubicBezTo>
                  <a:pt x="328030" y="88977"/>
                  <a:pt x="328030" y="88977"/>
                  <a:pt x="328030" y="136050"/>
                </a:cubicBezTo>
                <a:cubicBezTo>
                  <a:pt x="328030" y="176398"/>
                  <a:pt x="254391" y="206659"/>
                  <a:pt x="164015" y="206659"/>
                </a:cubicBezTo>
                <a:cubicBezTo>
                  <a:pt x="73639" y="206659"/>
                  <a:pt x="0" y="176398"/>
                  <a:pt x="0" y="136050"/>
                </a:cubicBezTo>
                <a:cubicBezTo>
                  <a:pt x="0" y="136050"/>
                  <a:pt x="0" y="136050"/>
                  <a:pt x="0" y="88977"/>
                </a:cubicBezTo>
                <a:cubicBezTo>
                  <a:pt x="0" y="82253"/>
                  <a:pt x="3347" y="75528"/>
                  <a:pt x="6694" y="72166"/>
                </a:cubicBezTo>
                <a:close/>
                <a:moveTo>
                  <a:pt x="164016" y="0"/>
                </a:moveTo>
                <a:cubicBezTo>
                  <a:pt x="250976" y="0"/>
                  <a:pt x="321471" y="23498"/>
                  <a:pt x="321471" y="52485"/>
                </a:cubicBezTo>
                <a:cubicBezTo>
                  <a:pt x="321471" y="81472"/>
                  <a:pt x="250976" y="104970"/>
                  <a:pt x="164016" y="104970"/>
                </a:cubicBezTo>
                <a:cubicBezTo>
                  <a:pt x="77056" y="104970"/>
                  <a:pt x="6561" y="81472"/>
                  <a:pt x="6561" y="52485"/>
                </a:cubicBezTo>
                <a:cubicBezTo>
                  <a:pt x="6561" y="23498"/>
                  <a:pt x="77056" y="0"/>
                  <a:pt x="1640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en-US" sz="3200"/>
          </a:p>
        </p:txBody>
      </p:sp>
      <p:sp>
        <p:nvSpPr>
          <p:cNvPr id="30" name="koppt-图标"/>
          <p:cNvSpPr>
            <a:spLocks noEditPoints="1"/>
          </p:cNvSpPr>
          <p:nvPr userDrawn="1"/>
        </p:nvSpPr>
        <p:spPr bwMode="auto">
          <a:xfrm>
            <a:off x="6607051" y="2015504"/>
            <a:ext cx="492459" cy="335291"/>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121920" tIns="60960" rIns="121920" bIns="60960" numCol="1" anchor="t" anchorCtr="0" compatLnSpc="1"/>
          <a:lstStyle/>
          <a:p>
            <a:endParaRPr lang="en-US" sz="3200"/>
          </a:p>
        </p:txBody>
      </p:sp>
      <p:sp>
        <p:nvSpPr>
          <p:cNvPr id="31" name="koppt-图标"/>
          <p:cNvSpPr>
            <a:spLocks noEditPoints="1"/>
          </p:cNvSpPr>
          <p:nvPr userDrawn="1"/>
        </p:nvSpPr>
        <p:spPr bwMode="auto">
          <a:xfrm>
            <a:off x="2039052" y="1999445"/>
            <a:ext cx="278449" cy="407691"/>
          </a:xfrm>
          <a:custGeom>
            <a:avLst/>
            <a:gdLst>
              <a:gd name="T0" fmla="*/ 109 w 112"/>
              <a:gd name="T1" fmla="*/ 41 h 163"/>
              <a:gd name="T2" fmla="*/ 107 w 112"/>
              <a:gd name="T3" fmla="*/ 34 h 163"/>
              <a:gd name="T4" fmla="*/ 55 w 112"/>
              <a:gd name="T5" fmla="*/ 0 h 163"/>
              <a:gd name="T6" fmla="*/ 0 w 112"/>
              <a:gd name="T7" fmla="*/ 51 h 163"/>
              <a:gd name="T8" fmla="*/ 0 w 112"/>
              <a:gd name="T9" fmla="*/ 57 h 163"/>
              <a:gd name="T10" fmla="*/ 0 w 112"/>
              <a:gd name="T11" fmla="*/ 62 h 163"/>
              <a:gd name="T12" fmla="*/ 24 w 112"/>
              <a:gd name="T13" fmla="*/ 111 h 163"/>
              <a:gd name="T14" fmla="*/ 56 w 112"/>
              <a:gd name="T15" fmla="*/ 163 h 163"/>
              <a:gd name="T16" fmla="*/ 75 w 112"/>
              <a:gd name="T17" fmla="*/ 130 h 163"/>
              <a:gd name="T18" fmla="*/ 81 w 112"/>
              <a:gd name="T19" fmla="*/ 120 h 163"/>
              <a:gd name="T20" fmla="*/ 85 w 112"/>
              <a:gd name="T21" fmla="*/ 114 h 163"/>
              <a:gd name="T22" fmla="*/ 112 w 112"/>
              <a:gd name="T23" fmla="*/ 58 h 163"/>
              <a:gd name="T24" fmla="*/ 112 w 112"/>
              <a:gd name="T25" fmla="*/ 50 h 163"/>
              <a:gd name="T26" fmla="*/ 109 w 112"/>
              <a:gd name="T27" fmla="*/ 41 h 163"/>
              <a:gd name="T28" fmla="*/ 56 w 112"/>
              <a:gd name="T29" fmla="*/ 75 h 163"/>
              <a:gd name="T30" fmla="*/ 36 w 112"/>
              <a:gd name="T31" fmla="*/ 62 h 163"/>
              <a:gd name="T32" fmla="*/ 36 w 112"/>
              <a:gd name="T33" fmla="*/ 57 h 163"/>
              <a:gd name="T34" fmla="*/ 36 w 112"/>
              <a:gd name="T35" fmla="*/ 52 h 163"/>
              <a:gd name="T36" fmla="*/ 56 w 112"/>
              <a:gd name="T37" fmla="*/ 34 h 163"/>
              <a:gd name="T38" fmla="*/ 77 w 112"/>
              <a:gd name="T39" fmla="*/ 55 h 163"/>
              <a:gd name="T40" fmla="*/ 56 w 112"/>
              <a:gd name="T41" fmla="*/ 7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63">
                <a:moveTo>
                  <a:pt x="109" y="41"/>
                </a:moveTo>
                <a:cubicBezTo>
                  <a:pt x="109" y="38"/>
                  <a:pt x="108" y="36"/>
                  <a:pt x="107" y="34"/>
                </a:cubicBezTo>
                <a:cubicBezTo>
                  <a:pt x="96" y="9"/>
                  <a:pt x="74" y="0"/>
                  <a:pt x="55" y="0"/>
                </a:cubicBezTo>
                <a:cubicBezTo>
                  <a:pt x="30" y="0"/>
                  <a:pt x="3" y="16"/>
                  <a:pt x="0" y="51"/>
                </a:cubicBezTo>
                <a:cubicBezTo>
                  <a:pt x="0" y="57"/>
                  <a:pt x="0" y="57"/>
                  <a:pt x="0" y="57"/>
                </a:cubicBezTo>
                <a:cubicBezTo>
                  <a:pt x="0" y="58"/>
                  <a:pt x="0" y="60"/>
                  <a:pt x="0" y="62"/>
                </a:cubicBezTo>
                <a:cubicBezTo>
                  <a:pt x="2" y="78"/>
                  <a:pt x="15" y="95"/>
                  <a:pt x="24" y="111"/>
                </a:cubicBezTo>
                <a:cubicBezTo>
                  <a:pt x="35" y="129"/>
                  <a:pt x="45" y="146"/>
                  <a:pt x="56" y="163"/>
                </a:cubicBezTo>
                <a:cubicBezTo>
                  <a:pt x="62" y="152"/>
                  <a:pt x="69" y="141"/>
                  <a:pt x="75" y="130"/>
                </a:cubicBezTo>
                <a:cubicBezTo>
                  <a:pt x="77" y="127"/>
                  <a:pt x="79" y="123"/>
                  <a:pt x="81" y="120"/>
                </a:cubicBezTo>
                <a:cubicBezTo>
                  <a:pt x="82" y="118"/>
                  <a:pt x="84" y="116"/>
                  <a:pt x="85" y="114"/>
                </a:cubicBezTo>
                <a:cubicBezTo>
                  <a:pt x="96" y="96"/>
                  <a:pt x="112" y="76"/>
                  <a:pt x="112" y="58"/>
                </a:cubicBezTo>
                <a:cubicBezTo>
                  <a:pt x="112" y="50"/>
                  <a:pt x="112" y="50"/>
                  <a:pt x="112" y="50"/>
                </a:cubicBezTo>
                <a:cubicBezTo>
                  <a:pt x="112" y="48"/>
                  <a:pt x="110" y="41"/>
                  <a:pt x="109" y="41"/>
                </a:cubicBezTo>
                <a:close/>
                <a:moveTo>
                  <a:pt x="56" y="75"/>
                </a:moveTo>
                <a:cubicBezTo>
                  <a:pt x="48" y="75"/>
                  <a:pt x="40" y="72"/>
                  <a:pt x="36" y="62"/>
                </a:cubicBezTo>
                <a:cubicBezTo>
                  <a:pt x="36" y="60"/>
                  <a:pt x="36" y="57"/>
                  <a:pt x="36" y="57"/>
                </a:cubicBezTo>
                <a:cubicBezTo>
                  <a:pt x="36" y="52"/>
                  <a:pt x="36" y="52"/>
                  <a:pt x="36" y="52"/>
                </a:cubicBezTo>
                <a:cubicBezTo>
                  <a:pt x="36" y="40"/>
                  <a:pt x="47" y="34"/>
                  <a:pt x="56" y="34"/>
                </a:cubicBezTo>
                <a:cubicBezTo>
                  <a:pt x="68" y="34"/>
                  <a:pt x="77" y="43"/>
                  <a:pt x="77" y="55"/>
                </a:cubicBezTo>
                <a:cubicBezTo>
                  <a:pt x="77" y="66"/>
                  <a:pt x="67" y="75"/>
                  <a:pt x="56" y="75"/>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endParaRPr>
          </a:p>
        </p:txBody>
      </p:sp>
      <p:sp>
        <p:nvSpPr>
          <p:cNvPr id="40" name="koppt-图标"/>
          <p:cNvSpPr>
            <a:spLocks noChangeAspect="1" noEditPoints="1"/>
          </p:cNvSpPr>
          <p:nvPr userDrawn="1"/>
        </p:nvSpPr>
        <p:spPr bwMode="auto">
          <a:xfrm>
            <a:off x="4327415" y="3200407"/>
            <a:ext cx="396000" cy="310784"/>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j-ea"/>
              <a:ea typeface="+mj-ea"/>
            </a:endParaRPr>
          </a:p>
        </p:txBody>
      </p:sp>
      <p:sp>
        <p:nvSpPr>
          <p:cNvPr id="41" name="文本占位符 40"/>
          <p:cNvSpPr>
            <a:spLocks noGrp="1"/>
          </p:cNvSpPr>
          <p:nvPr>
            <p:ph type="body" sz="quarter" idx="11" hasCustomPrompt="1"/>
          </p:nvPr>
        </p:nvSpPr>
        <p:spPr>
          <a:xfrm>
            <a:off x="1832668" y="5653142"/>
            <a:ext cx="691215" cy="338554"/>
          </a:xfrm>
        </p:spPr>
        <p:txBody>
          <a:bodyPr wrap="none">
            <a:spAutoFit/>
          </a:bodyPr>
          <a:lstStyle>
            <a:lvl1pPr marL="0" indent="0">
              <a:lnSpc>
                <a:spcPct val="100000"/>
              </a:lnSpc>
              <a:spcBef>
                <a:spcPts val="0"/>
              </a:spcBef>
              <a:buNone/>
              <a:defRPr lang="zh-CN" altLang="en-US" sz="1600" b="1" dirty="0">
                <a:solidFill>
                  <a:schemeClr val="accent1"/>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en-US" altLang="zh-CN" dirty="0"/>
          </a:p>
        </p:txBody>
      </p:sp>
      <p:sp>
        <p:nvSpPr>
          <p:cNvPr id="42" name="文本占位符 40"/>
          <p:cNvSpPr>
            <a:spLocks noGrp="1"/>
          </p:cNvSpPr>
          <p:nvPr>
            <p:ph type="body" sz="quarter" idx="12" hasCustomPrompt="1"/>
          </p:nvPr>
        </p:nvSpPr>
        <p:spPr>
          <a:xfrm>
            <a:off x="4163365" y="5653142"/>
            <a:ext cx="691215" cy="338554"/>
          </a:xfrm>
        </p:spPr>
        <p:txBody>
          <a:bodyPr wrap="none">
            <a:spAutoFit/>
          </a:bodyPr>
          <a:lstStyle>
            <a:lvl1pPr marL="0" indent="0">
              <a:lnSpc>
                <a:spcPct val="100000"/>
              </a:lnSpc>
              <a:spcBef>
                <a:spcPts val="0"/>
              </a:spcBef>
              <a:buFont typeface="Arial" panose="020B0604020202020204" pitchFamily="34" charset="0"/>
              <a:buNone/>
              <a:defRPr lang="zh-CN" altLang="en-US" sz="1600" b="1" dirty="0">
                <a:solidFill>
                  <a:schemeClr val="accent2"/>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3" name="文本占位符 40"/>
          <p:cNvSpPr>
            <a:spLocks noGrp="1"/>
          </p:cNvSpPr>
          <p:nvPr>
            <p:ph type="body" sz="quarter" idx="13" hasCustomPrompt="1"/>
          </p:nvPr>
        </p:nvSpPr>
        <p:spPr>
          <a:xfrm>
            <a:off x="6492904" y="5653142"/>
            <a:ext cx="691215" cy="338554"/>
          </a:xfrm>
        </p:spPr>
        <p:txBody>
          <a:bodyPr wrap="none">
            <a:spAutoFit/>
          </a:bodyPr>
          <a:lstStyle>
            <a:lvl1pPr marL="0" indent="0">
              <a:lnSpc>
                <a:spcPct val="100000"/>
              </a:lnSpc>
              <a:spcBef>
                <a:spcPts val="0"/>
              </a:spcBef>
              <a:buNone/>
              <a:defRPr lang="zh-CN" altLang="en-US" sz="1600" b="1" dirty="0">
                <a:solidFill>
                  <a:schemeClr val="accent3"/>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4" name="文本占位符 40"/>
          <p:cNvSpPr>
            <a:spLocks noGrp="1"/>
          </p:cNvSpPr>
          <p:nvPr>
            <p:ph type="body" sz="quarter" idx="14" hasCustomPrompt="1"/>
          </p:nvPr>
        </p:nvSpPr>
        <p:spPr>
          <a:xfrm>
            <a:off x="8820492" y="5653142"/>
            <a:ext cx="691215" cy="338554"/>
          </a:xfrm>
        </p:spPr>
        <p:txBody>
          <a:bodyPr wrap="none">
            <a:spAutoFit/>
          </a:bodyPr>
          <a:lstStyle>
            <a:lvl1pPr marL="0" indent="0">
              <a:lnSpc>
                <a:spcPct val="100000"/>
              </a:lnSpc>
              <a:spcBef>
                <a:spcPts val="0"/>
              </a:spcBef>
              <a:buNone/>
              <a:defRPr lang="zh-CN" altLang="en-US" sz="1600" b="1" dirty="0">
                <a:solidFill>
                  <a:schemeClr val="accent4"/>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7" name="文本占位符 46"/>
          <p:cNvSpPr>
            <a:spLocks noGrp="1"/>
          </p:cNvSpPr>
          <p:nvPr>
            <p:ph type="body" sz="quarter" idx="15" hasCustomPrompt="1"/>
          </p:nvPr>
        </p:nvSpPr>
        <p:spPr>
          <a:xfrm>
            <a:off x="2257084" y="2654707"/>
            <a:ext cx="1876429" cy="458459"/>
          </a:xfrm>
        </p:spPr>
        <p:txBody>
          <a:bodyPr wrap="square">
            <a:spAutoFit/>
          </a:bodyPr>
          <a:lstStyle>
            <a:lvl1pPr marL="0" indent="0">
              <a:lnSpc>
                <a:spcPct val="150000"/>
              </a:lnSpc>
              <a:spcBef>
                <a:spcPts val="0"/>
              </a:spcBef>
              <a:buNone/>
              <a:defRPr sz="1800" b="1" baseline="0">
                <a:solidFill>
                  <a:srgbClr val="FF7111"/>
                </a:solidFill>
              </a:defRPr>
            </a:lvl1pPr>
          </a:lstStyle>
          <a:p>
            <a:pPr lvl="0"/>
            <a:r>
              <a:rPr lang="zh-CN" altLang="en-US" dirty="0"/>
              <a:t>添加标题及文字</a:t>
            </a:r>
            <a:endParaRPr lang="en-US" altLang="zh-CN" dirty="0"/>
          </a:p>
        </p:txBody>
      </p:sp>
      <p:sp>
        <p:nvSpPr>
          <p:cNvPr id="48" name="文本占位符 46"/>
          <p:cNvSpPr>
            <a:spLocks noGrp="1"/>
          </p:cNvSpPr>
          <p:nvPr>
            <p:ph type="body" sz="quarter" idx="16" hasCustomPrompt="1"/>
          </p:nvPr>
        </p:nvSpPr>
        <p:spPr>
          <a:xfrm>
            <a:off x="4660263" y="3677805"/>
            <a:ext cx="1876429" cy="458459"/>
          </a:xfrm>
        </p:spPr>
        <p:txBody>
          <a:bodyPr wrap="square">
            <a:spAutoFit/>
          </a:bodyPr>
          <a:lstStyle>
            <a:lvl1pPr marL="0" indent="0">
              <a:lnSpc>
                <a:spcPct val="150000"/>
              </a:lnSpc>
              <a:spcBef>
                <a:spcPts val="0"/>
              </a:spcBef>
              <a:buNone/>
              <a:defRPr sz="1800" b="1" baseline="0">
                <a:solidFill>
                  <a:srgbClr val="E94E43"/>
                </a:solidFill>
              </a:defRPr>
            </a:lvl1pPr>
          </a:lstStyle>
          <a:p>
            <a:pPr lvl="0"/>
            <a:r>
              <a:rPr lang="zh-CN" altLang="en-US" dirty="0"/>
              <a:t>添加标题及文字</a:t>
            </a:r>
            <a:endParaRPr lang="en-US" altLang="zh-CN" dirty="0"/>
          </a:p>
        </p:txBody>
      </p:sp>
      <p:sp>
        <p:nvSpPr>
          <p:cNvPr id="49" name="文本占位符 46"/>
          <p:cNvSpPr>
            <a:spLocks noGrp="1"/>
          </p:cNvSpPr>
          <p:nvPr>
            <p:ph type="body" sz="quarter" idx="17" hasCustomPrompt="1"/>
          </p:nvPr>
        </p:nvSpPr>
        <p:spPr>
          <a:xfrm>
            <a:off x="6944063" y="2611929"/>
            <a:ext cx="1876429" cy="458459"/>
          </a:xfrm>
        </p:spPr>
        <p:txBody>
          <a:bodyPr wrap="square">
            <a:spAutoFit/>
          </a:bodyPr>
          <a:lstStyle>
            <a:lvl1pPr marL="0" indent="0">
              <a:lnSpc>
                <a:spcPct val="150000"/>
              </a:lnSpc>
              <a:spcBef>
                <a:spcPts val="0"/>
              </a:spcBef>
              <a:buNone/>
              <a:defRPr sz="1800" b="1" baseline="0">
                <a:solidFill>
                  <a:srgbClr val="172B8C"/>
                </a:solidFill>
              </a:defRPr>
            </a:lvl1pPr>
          </a:lstStyle>
          <a:p>
            <a:pPr lvl="0"/>
            <a:r>
              <a:rPr lang="zh-CN" altLang="en-US" dirty="0"/>
              <a:t>添加标题及文字</a:t>
            </a:r>
            <a:endParaRPr lang="en-US" altLang="zh-CN" dirty="0"/>
          </a:p>
        </p:txBody>
      </p:sp>
      <p:sp>
        <p:nvSpPr>
          <p:cNvPr id="52" name="文本占位符 46"/>
          <p:cNvSpPr>
            <a:spLocks noGrp="1"/>
          </p:cNvSpPr>
          <p:nvPr>
            <p:ph type="body" sz="quarter" idx="18" hasCustomPrompt="1"/>
          </p:nvPr>
        </p:nvSpPr>
        <p:spPr>
          <a:xfrm>
            <a:off x="9317459" y="3699633"/>
            <a:ext cx="1876429" cy="458459"/>
          </a:xfrm>
        </p:spPr>
        <p:txBody>
          <a:bodyPr wrap="square">
            <a:spAutoFit/>
          </a:bodyPr>
          <a:lstStyle>
            <a:lvl1pPr marL="0" indent="0">
              <a:lnSpc>
                <a:spcPct val="150000"/>
              </a:lnSpc>
              <a:spcBef>
                <a:spcPts val="0"/>
              </a:spcBef>
              <a:buNone/>
              <a:defRPr sz="1800" b="1" baseline="0">
                <a:solidFill>
                  <a:srgbClr val="2CA594"/>
                </a:solidFill>
              </a:defRPr>
            </a:lvl1pPr>
          </a:lstStyle>
          <a:p>
            <a:pPr lvl="0"/>
            <a:r>
              <a:rPr lang="zh-CN" altLang="en-US" dirty="0"/>
              <a:t>添加标题及文字</a:t>
            </a:r>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tags" Target="../tags/tag50.xml"/><Relationship Id="rId1" Type="http://schemas.openxmlformats.org/officeDocument/2006/relationships/tags" Target="../tags/tag49.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5.xml"/><Relationship Id="rId5" Type="http://schemas.openxmlformats.org/officeDocument/2006/relationships/tags" Target="../tags/tag52.xml"/><Relationship Id="rId4" Type="http://schemas.openxmlformats.org/officeDocument/2006/relationships/image" Target="../media/image40.png"/><Relationship Id="rId3" Type="http://schemas.microsoft.com/office/2007/relationships/hdphoto" Target="../media/image39.wdp"/><Relationship Id="rId2" Type="http://schemas.openxmlformats.org/officeDocument/2006/relationships/image" Target="../media/image38.png"/><Relationship Id="rId1" Type="http://schemas.openxmlformats.org/officeDocument/2006/relationships/tags" Target="../tags/tag51.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56.xml"/><Relationship Id="rId7" Type="http://schemas.openxmlformats.org/officeDocument/2006/relationships/image" Target="../media/image36.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34.png"/><Relationship Id="rId10" Type="http://schemas.openxmlformats.org/officeDocument/2006/relationships/notesSlide" Target="../notesSlides/notesSlide12.xml"/><Relationship Id="rId1" Type="http://schemas.openxmlformats.org/officeDocument/2006/relationships/tags" Target="../tags/tag55.xml"/></Relationships>
</file>

<file path=ppt/slides/_rels/slide14.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2" Type="http://schemas.openxmlformats.org/officeDocument/2006/relationships/notesSlide" Target="../notesSlides/notesSlide13.xml"/><Relationship Id="rId11" Type="http://schemas.openxmlformats.org/officeDocument/2006/relationships/slideLayout" Target="../slideLayouts/slideLayout5.xml"/><Relationship Id="rId10" Type="http://schemas.openxmlformats.org/officeDocument/2006/relationships/tags" Target="../tags/tag57.xml"/><Relationship Id="rId1" Type="http://schemas.openxmlformats.org/officeDocument/2006/relationships/image" Target="../media/image44.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5.xml"/><Relationship Id="rId4" Type="http://schemas.openxmlformats.org/officeDocument/2006/relationships/tags" Target="../tags/tag58.xm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5.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5.xml"/><Relationship Id="rId4" Type="http://schemas.openxmlformats.org/officeDocument/2006/relationships/tags" Target="../tags/tag18.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15.emf"/><Relationship Id="rId2" Type="http://schemas.openxmlformats.org/officeDocument/2006/relationships/tags" Target="../tags/tag20.xml"/><Relationship Id="rId11" Type="http://schemas.openxmlformats.org/officeDocument/2006/relationships/notesSlide" Target="../notesSlides/notesSlide3.xml"/><Relationship Id="rId10" Type="http://schemas.openxmlformats.org/officeDocument/2006/relationships/slideLayout" Target="../slideLayouts/slideLayout5.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image" Target="../media/image21.png"/><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6" Type="http://schemas.openxmlformats.org/officeDocument/2006/relationships/notesSlide" Target="../notesSlides/notesSlide4.xml"/><Relationship Id="rId25" Type="http://schemas.openxmlformats.org/officeDocument/2006/relationships/slideLayout" Target="../slideLayouts/slideLayout5.xml"/><Relationship Id="rId24" Type="http://schemas.openxmlformats.org/officeDocument/2006/relationships/tags" Target="../tags/tag38.xml"/><Relationship Id="rId23" Type="http://schemas.openxmlformats.org/officeDocument/2006/relationships/image" Target="../media/image27.png"/><Relationship Id="rId22" Type="http://schemas.openxmlformats.org/officeDocument/2006/relationships/image" Target="../media/image26.png"/><Relationship Id="rId21" Type="http://schemas.openxmlformats.org/officeDocument/2006/relationships/tags" Target="../tags/tag37.xml"/><Relationship Id="rId20" Type="http://schemas.openxmlformats.org/officeDocument/2006/relationships/tags" Target="../tags/tag36.xml"/><Relationship Id="rId2" Type="http://schemas.openxmlformats.org/officeDocument/2006/relationships/image" Target="../media/image20.png"/><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tags" Target="../tags/tag33.xml"/><Relationship Id="rId14" Type="http://schemas.openxmlformats.org/officeDocument/2006/relationships/image" Target="../media/image23.png"/><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image" Target="../media/image22.GIF"/><Relationship Id="rId10" Type="http://schemas.openxmlformats.org/officeDocument/2006/relationships/tags" Target="../tags/tag30.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41.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tags" Target="../tags/tag40.xml"/><Relationship Id="rId4" Type="http://schemas.openxmlformats.org/officeDocument/2006/relationships/image" Target="../media/image30.png"/><Relationship Id="rId3" Type="http://schemas.openxmlformats.org/officeDocument/2006/relationships/tags" Target="../tags/tag39.xml"/><Relationship Id="rId2" Type="http://schemas.openxmlformats.org/officeDocument/2006/relationships/image" Target="../media/image29.png"/><Relationship Id="rId10" Type="http://schemas.openxmlformats.org/officeDocument/2006/relationships/notesSlide" Target="../notesSlides/notesSlide5.xml"/><Relationship Id="rId1" Type="http://schemas.openxmlformats.org/officeDocument/2006/relationships/image" Target="../media/image2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tags" Target="../tags/tag43.xml"/><Relationship Id="rId1" Type="http://schemas.openxmlformats.org/officeDocument/2006/relationships/tags" Target="../tags/tag4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5.xml"/><Relationship Id="rId6" Type="http://schemas.openxmlformats.org/officeDocument/2006/relationships/tags" Target="../tags/tag45.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44.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5.xml"/><Relationship Id="rId4" Type="http://schemas.openxmlformats.org/officeDocument/2006/relationships/tags" Target="../tags/tag48.xml"/><Relationship Id="rId3" Type="http://schemas.openxmlformats.org/officeDocument/2006/relationships/image" Target="../media/image37.png"/><Relationship Id="rId2" Type="http://schemas.openxmlformats.org/officeDocument/2006/relationships/tags" Target="../tags/tag47.xml"/><Relationship Id="rId1" Type="http://schemas.openxmlformats.org/officeDocument/2006/relationships/tags" Target="../tags/tag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0"/>
          </p:nvPr>
        </p:nvSpPr>
        <p:spPr>
          <a:xfrm>
            <a:off x="3875869" y="2010768"/>
            <a:ext cx="7001917" cy="1878656"/>
          </a:xfrm>
        </p:spPr>
        <p:txBody>
          <a:bodyPr/>
          <a:lstStyle/>
          <a:p>
            <a:pPr algn="r"/>
            <a:r>
              <a:rPr lang="zh-CN" altLang="en-US" spc="300" dirty="0">
                <a:solidFill>
                  <a:schemeClr val="bg1"/>
                </a:solidFill>
                <a:latin typeface="微软雅黑" panose="020B0503020204020204" pitchFamily="34" charset="-122"/>
                <a:ea typeface="微软雅黑" panose="020B0503020204020204" pitchFamily="34" charset="-122"/>
                <a:cs typeface="+mn-ea"/>
                <a:sym typeface="+mn-lt"/>
              </a:rPr>
              <a:t>活性炭吸附设施</a:t>
            </a:r>
            <a:endParaRPr lang="zh-CN" altLang="en-US" spc="300" dirty="0">
              <a:solidFill>
                <a:schemeClr val="bg1"/>
              </a:solidFill>
              <a:latin typeface="微软雅黑" panose="020B0503020204020204" pitchFamily="34" charset="-122"/>
              <a:ea typeface="微软雅黑" panose="020B0503020204020204" pitchFamily="34" charset="-122"/>
              <a:cs typeface="+mn-ea"/>
              <a:sym typeface="+mn-lt"/>
            </a:endParaRPr>
          </a:p>
          <a:p>
            <a:pPr algn="r"/>
            <a:r>
              <a:rPr lang="zh-CN" altLang="en-US" spc="300" dirty="0">
                <a:solidFill>
                  <a:schemeClr val="bg1"/>
                </a:solidFill>
                <a:latin typeface="微软雅黑" panose="020B0503020204020204" pitchFamily="34" charset="-122"/>
                <a:ea typeface="微软雅黑" panose="020B0503020204020204" pitchFamily="34" charset="-122"/>
                <a:cs typeface="+mn-ea"/>
                <a:sym typeface="+mn-lt"/>
              </a:rPr>
              <a:t>运行状态监控系统</a:t>
            </a:r>
            <a:endParaRPr lang="zh-CN" altLang="en-US" spc="3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 name="文本占位符 3"/>
          <p:cNvSpPr>
            <a:spLocks noGrp="1"/>
          </p:cNvSpPr>
          <p:nvPr>
            <p:ph type="body" sz="quarter" idx="11"/>
          </p:nvPr>
        </p:nvSpPr>
        <p:spPr>
          <a:xfrm>
            <a:off x="8320473" y="3848097"/>
            <a:ext cx="2505985" cy="379119"/>
          </a:xfrm>
        </p:spPr>
        <p:txBody>
          <a:bodyPr>
            <a:normAutofit fontScale="92500"/>
          </a:bodyPr>
          <a:lstStyle/>
          <a:p>
            <a:r>
              <a:rPr lang="zh-CN" altLang="en-US" dirty="0">
                <a:latin typeface="微软雅黑" panose="020B0503020204020204" pitchFamily="34" charset="-122"/>
                <a:ea typeface="微软雅黑" panose="020B0503020204020204" pitchFamily="34" charset="-122"/>
              </a:rPr>
              <a:t>浙江连微环境有限公司</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0549890" y="5593715"/>
            <a:ext cx="1175385" cy="460375"/>
          </a:xfrm>
          <a:prstGeom prst="rect">
            <a:avLst/>
          </a:prstGeom>
          <a:noFill/>
        </p:spPr>
        <p:txBody>
          <a:bodyPr wrap="squar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微信扫一扫</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mn-lt"/>
            </a:endParaRPr>
          </a:p>
          <a:p>
            <a:pPr algn="ct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关注公众号</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23" name="图片 22"/>
          <p:cNvPicPr>
            <a:picLocks noChangeAspect="1"/>
          </p:cNvPicPr>
          <p:nvPr>
            <p:custDataLst>
              <p:tags r:id="rId1"/>
            </p:custDataLst>
          </p:nvPr>
        </p:nvPicPr>
        <p:blipFill>
          <a:blip r:embed="rId2"/>
          <a:stretch>
            <a:fillRect/>
          </a:stretch>
        </p:blipFill>
        <p:spPr>
          <a:xfrm>
            <a:off x="10619740" y="4574540"/>
            <a:ext cx="1035050" cy="1025525"/>
          </a:xfrm>
          <a:prstGeom prst="rect">
            <a:avLst/>
          </a:prstGeom>
        </p:spPr>
      </p:pic>
      <p:sp>
        <p:nvSpPr>
          <p:cNvPr id="14" name="文本框 13"/>
          <p:cNvSpPr txBox="1"/>
          <p:nvPr/>
        </p:nvSpPr>
        <p:spPr>
          <a:xfrm>
            <a:off x="8295640" y="4525645"/>
            <a:ext cx="2076450" cy="1476375"/>
          </a:xfrm>
          <a:prstGeom prst="rect">
            <a:avLst/>
          </a:prstGeom>
          <a:noFill/>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地址：浙江省杭州市拱墅区鹏锦科创大厦17楼</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1705</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总机：0571-87608587</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0571-86793151</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手机：</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131-1571-7009</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47586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三、产品优势</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0" name="标题 3"/>
          <p:cNvSpPr/>
          <p:nvPr>
            <p:custDataLst>
              <p:tags r:id="rId1"/>
            </p:custDataLst>
          </p:nvPr>
        </p:nvSpPr>
        <p:spPr>
          <a:xfrm>
            <a:off x="633730" y="953770"/>
            <a:ext cx="2069277"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zh-CN" altLang="en-US" sz="2400" dirty="0">
                <a:solidFill>
                  <a:schemeClr val="tx1"/>
                </a:solidFill>
                <a:effectLst/>
                <a:latin typeface="微软雅黑" panose="020B0503020204020204" pitchFamily="34" charset="-122"/>
                <a:ea typeface="微软雅黑" panose="020B0503020204020204" pitchFamily="34" charset="-122"/>
              </a:rPr>
              <a:t>避免执法罚款</a:t>
            </a:r>
            <a:endParaRPr sz="2400" dirty="0">
              <a:solidFill>
                <a:schemeClr val="tx1"/>
              </a:solidFill>
              <a:effectLst/>
              <a:latin typeface="微软雅黑" panose="020B0503020204020204" pitchFamily="34" charset="-122"/>
              <a:ea typeface="微软雅黑" panose="020B0503020204020204" pitchFamily="34" charset="-122"/>
            </a:endParaRPr>
          </a:p>
        </p:txBody>
      </p:sp>
      <p:sp>
        <p:nvSpPr>
          <p:cNvPr id="3" name="矩形 2"/>
          <p:cNvSpPr/>
          <p:nvPr/>
        </p:nvSpPr>
        <p:spPr>
          <a:xfrm>
            <a:off x="633730" y="1564640"/>
            <a:ext cx="3638550" cy="706755"/>
          </a:xfrm>
          <a:prstGeom prst="rect">
            <a:avLst/>
          </a:prstGeom>
        </p:spPr>
        <p:txBody>
          <a:bodyPr wrap="square">
            <a:spAutoFit/>
          </a:bodyPr>
          <a:p>
            <a:pPr indent="0">
              <a:buFont typeface="Wingdings" panose="05000000000000000000" pitchFamily="2" charset="2"/>
              <a:buNone/>
            </a:pPr>
            <a:r>
              <a:rPr lang="zh-CN" altLang="en-US" sz="2000" b="1" dirty="0">
                <a:solidFill>
                  <a:schemeClr val="accent1"/>
                </a:solidFill>
                <a:latin typeface="微软雅黑" panose="020B0503020204020204" pitchFamily="34" charset="-122"/>
                <a:ea typeface="微软雅黑" panose="020B0503020204020204" pitchFamily="34" charset="-122"/>
                <a:sym typeface="+mn-ea"/>
              </a:rPr>
              <a:t>预警设施异常情况，提醒企业及时整改</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553085" y="2504440"/>
            <a:ext cx="3375660" cy="1383665"/>
          </a:xfrm>
          <a:prstGeom prst="rect">
            <a:avLst/>
          </a:prstGeom>
          <a:effectLst>
            <a:softEdge rad="139700"/>
          </a:effectLst>
        </p:spPr>
        <p:txBody>
          <a:bodyPr wrap="square">
            <a:spAutoFit/>
          </a:bodyPr>
          <a:p>
            <a:pPr marL="285750" indent="-285750" algn="just">
              <a:lnSpc>
                <a:spcPct val="150000"/>
              </a:lnSpc>
              <a:buFont typeface="Arial" panose="020B0604020202020204" pitchFamily="34" charset="0"/>
              <a:buChar char="•"/>
            </a:pPr>
            <a:r>
              <a:rPr lang="zh-CN" altLang="en-US" sz="1400" dirty="0">
                <a:ea typeface="微软雅黑" panose="020B0503020204020204" pitchFamily="34" charset="-122"/>
                <a:sym typeface="+mn-lt"/>
              </a:rPr>
              <a:t>通过规范活性炭吸附设施预警问题后，符合政策要求，面对执法检查可实现无事不扰</a:t>
            </a:r>
            <a:endParaRPr kumimoji="0" lang="zh-CN" altLang="en-US" sz="14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indent="-285750" algn="just">
              <a:lnSpc>
                <a:spcPct val="150000"/>
              </a:lnSpc>
              <a:buFont typeface="Arial" panose="020B0604020202020204" pitchFamily="34" charset="0"/>
              <a:buChar char="•"/>
            </a:pPr>
            <a:endParaRPr lang="zh-CN" altLang="en-US" sz="1400" dirty="0">
              <a:ea typeface="微软雅黑" panose="020B0503020204020204" pitchFamily="34" charset="-122"/>
            </a:endParaRPr>
          </a:p>
        </p:txBody>
      </p:sp>
      <p:sp>
        <p:nvSpPr>
          <p:cNvPr id="849" name="KOPPT"/>
          <p:cNvSpPr/>
          <p:nvPr/>
        </p:nvSpPr>
        <p:spPr bwMode="auto">
          <a:xfrm rot="3717726">
            <a:off x="2471420" y="3103880"/>
            <a:ext cx="1369060" cy="1400810"/>
          </a:xfrm>
          <a:custGeom>
            <a:avLst/>
            <a:gdLst>
              <a:gd name="T0" fmla="*/ 2147483646 w 20384"/>
              <a:gd name="T1" fmla="*/ 2147483646 h 20447"/>
              <a:gd name="T2" fmla="*/ 2147483646 w 20384"/>
              <a:gd name="T3" fmla="*/ 2147483646 h 20447"/>
              <a:gd name="T4" fmla="*/ 2147483646 w 20384"/>
              <a:gd name="T5" fmla="*/ 2147483646 h 20447"/>
              <a:gd name="T6" fmla="*/ 2147483646 w 20384"/>
              <a:gd name="T7" fmla="*/ 2147483646 h 2044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0384" h="20447" extrusionOk="0">
                <a:moveTo>
                  <a:pt x="1979" y="0"/>
                </a:moveTo>
                <a:cubicBezTo>
                  <a:pt x="-1216" y="5188"/>
                  <a:pt x="-547" y="12022"/>
                  <a:pt x="4021" y="16500"/>
                </a:cubicBezTo>
                <a:cubicBezTo>
                  <a:pt x="8454" y="20846"/>
                  <a:pt x="15155" y="21600"/>
                  <a:pt x="20384" y="18777"/>
                </a:cubicBezTo>
                <a:cubicBezTo>
                  <a:pt x="15222" y="20789"/>
                  <a:pt x="9112" y="19750"/>
                  <a:pt x="4934" y="15654"/>
                </a:cubicBezTo>
                <a:cubicBezTo>
                  <a:pt x="615" y="11420"/>
                  <a:pt x="-360" y="5164"/>
                  <a:pt x="1979" y="0"/>
                </a:cubicBezTo>
                <a:close/>
              </a:path>
            </a:pathLst>
          </a:custGeom>
          <a:solidFill>
            <a:srgbClr val="E7E9E9">
              <a:alpha val="40784"/>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p>
            <a:endParaRPr lang="zh-CN" altLang="en-US" sz="450">
              <a:latin typeface="+mj-ea"/>
              <a:ea typeface="+mj-ea"/>
            </a:endParaRPr>
          </a:p>
        </p:txBody>
      </p:sp>
      <p:grpSp>
        <p:nvGrpSpPr>
          <p:cNvPr id="4" name="组合 3"/>
          <p:cNvGrpSpPr/>
          <p:nvPr/>
        </p:nvGrpSpPr>
        <p:grpSpPr>
          <a:xfrm>
            <a:off x="4940300" y="2656231"/>
            <a:ext cx="5970905" cy="3098774"/>
            <a:chOff x="3446" y="2134"/>
            <a:chExt cx="15061" cy="7816"/>
          </a:xfrm>
        </p:grpSpPr>
        <p:sp>
          <p:nvSpPr>
            <p:cNvPr id="7" name="KOPPT"/>
            <p:cNvSpPr>
              <a:spLocks noChangeShapeType="1"/>
            </p:cNvSpPr>
            <p:nvPr/>
          </p:nvSpPr>
          <p:spPr bwMode="auto">
            <a:xfrm flipH="1">
              <a:off x="8297" y="6137"/>
              <a:ext cx="1902" cy="0"/>
            </a:xfrm>
            <a:prstGeom prst="line">
              <a:avLst/>
            </a:prstGeom>
            <a:noFill/>
            <a:ln w="38100">
              <a:solidFill>
                <a:srgbClr val="D2D4D4"/>
              </a:solidFill>
              <a:miter lim="400000"/>
            </a:ln>
            <a:extLst>
              <a:ext uri="{909E8E84-426E-40DD-AFC4-6F175D3DCCD1}">
                <a14:hiddenFill xmlns:a14="http://schemas.microsoft.com/office/drawing/2010/main">
                  <a:noFill/>
                </a14:hiddenFill>
              </a:ext>
            </a:extLst>
          </p:spPr>
          <p:txBody>
            <a:bodyPr lIns="25400" tIns="25400" rIns="25400" bIns="25400" anchor="ctr"/>
            <a:lstStyle/>
            <a:p>
              <a:endParaRPr lang="zh-CN" altLang="en-US" sz="450">
                <a:latin typeface="+mj-ea"/>
                <a:ea typeface="+mj-ea"/>
              </a:endParaRPr>
            </a:p>
          </p:txBody>
        </p:sp>
        <p:sp>
          <p:nvSpPr>
            <p:cNvPr id="8" name="KOPPT"/>
            <p:cNvSpPr/>
            <p:nvPr/>
          </p:nvSpPr>
          <p:spPr bwMode="auto">
            <a:xfrm>
              <a:off x="7947" y="4393"/>
              <a:ext cx="2258" cy="345"/>
            </a:xfrm>
            <a:custGeom>
              <a:avLst/>
              <a:gdLst>
                <a:gd name="T0" fmla="*/ 2147483646 w 21600"/>
                <a:gd name="T1" fmla="*/ 89806207 h 21600"/>
                <a:gd name="T2" fmla="*/ 2147483646 w 21600"/>
                <a:gd name="T3" fmla="*/ 89806207 h 21600"/>
                <a:gd name="T4" fmla="*/ 2147483646 w 21600"/>
                <a:gd name="T5" fmla="*/ 89806207 h 21600"/>
                <a:gd name="T6" fmla="*/ 2147483646 w 21600"/>
                <a:gd name="T7" fmla="*/ 8980620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0"/>
                  </a:moveTo>
                  <a:lnTo>
                    <a:pt x="7830" y="0"/>
                  </a:lnTo>
                  <a:lnTo>
                    <a:pt x="0" y="21600"/>
                  </a:lnTo>
                </a:path>
              </a:pathLst>
            </a:custGeom>
            <a:noFill/>
            <a:ln w="38100" cap="flat">
              <a:solidFill>
                <a:srgbClr val="D2D4D4"/>
              </a:solidFill>
              <a:miter lim="400000"/>
            </a:ln>
            <a:extLst>
              <a:ext uri="{909E8E84-426E-40DD-AFC4-6F175D3DCCD1}">
                <a14:hiddenFill xmlns:a14="http://schemas.microsoft.com/office/drawing/2010/main">
                  <a:solidFill>
                    <a:srgbClr val="FFFFFF"/>
                  </a:solidFill>
                </a14:hiddenFill>
              </a:ext>
            </a:extLst>
          </p:spPr>
          <p:txBody>
            <a:bodyPr lIns="25400" tIns="25400" rIns="25400" bIns="25400" anchor="ctr"/>
            <a:lstStyle/>
            <a:p>
              <a:endParaRPr lang="zh-CN" altLang="en-US" sz="450">
                <a:latin typeface="+mj-ea"/>
                <a:ea typeface="+mj-ea"/>
              </a:endParaRPr>
            </a:p>
          </p:txBody>
        </p:sp>
        <p:sp>
          <p:nvSpPr>
            <p:cNvPr id="9" name="KOPPT"/>
            <p:cNvSpPr/>
            <p:nvPr/>
          </p:nvSpPr>
          <p:spPr bwMode="auto">
            <a:xfrm>
              <a:off x="7161" y="2684"/>
              <a:ext cx="3060" cy="113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0"/>
                  </a:moveTo>
                  <a:lnTo>
                    <a:pt x="7242" y="0"/>
                  </a:lnTo>
                  <a:lnTo>
                    <a:pt x="0" y="21600"/>
                  </a:lnTo>
                </a:path>
              </a:pathLst>
            </a:custGeom>
            <a:noFill/>
            <a:ln w="38100" cap="flat">
              <a:solidFill>
                <a:srgbClr val="D2D4D4"/>
              </a:solidFill>
              <a:miter lim="400000"/>
            </a:ln>
            <a:extLst>
              <a:ext uri="{909E8E84-426E-40DD-AFC4-6F175D3DCCD1}">
                <a14:hiddenFill xmlns:a14="http://schemas.microsoft.com/office/drawing/2010/main">
                  <a:solidFill>
                    <a:srgbClr val="FFFFFF"/>
                  </a:solidFill>
                </a14:hiddenFill>
              </a:ext>
            </a:extLst>
          </p:spPr>
          <p:txBody>
            <a:bodyPr lIns="25400" tIns="25400" rIns="25400" bIns="25400" anchor="ctr"/>
            <a:lstStyle/>
            <a:p>
              <a:endParaRPr lang="zh-CN" altLang="en-US" sz="450">
                <a:latin typeface="+mj-ea"/>
                <a:ea typeface="+mj-ea"/>
              </a:endParaRPr>
            </a:p>
          </p:txBody>
        </p:sp>
        <p:sp>
          <p:nvSpPr>
            <p:cNvPr id="10" name="KOPPT"/>
            <p:cNvSpPr/>
            <p:nvPr/>
          </p:nvSpPr>
          <p:spPr bwMode="auto">
            <a:xfrm>
              <a:off x="7947" y="7536"/>
              <a:ext cx="2258" cy="345"/>
            </a:xfrm>
            <a:custGeom>
              <a:avLst/>
              <a:gdLst>
                <a:gd name="T0" fmla="*/ 2147483646 w 21600"/>
                <a:gd name="T1" fmla="*/ 90110286 h 21600"/>
                <a:gd name="T2" fmla="*/ 2147483646 w 21600"/>
                <a:gd name="T3" fmla="*/ 90110286 h 21600"/>
                <a:gd name="T4" fmla="*/ 2147483646 w 21600"/>
                <a:gd name="T5" fmla="*/ 90110286 h 21600"/>
                <a:gd name="T6" fmla="*/ 2147483646 w 21600"/>
                <a:gd name="T7" fmla="*/ 9011028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600"/>
                  </a:moveTo>
                  <a:lnTo>
                    <a:pt x="7830" y="21600"/>
                  </a:lnTo>
                  <a:lnTo>
                    <a:pt x="0" y="0"/>
                  </a:lnTo>
                </a:path>
              </a:pathLst>
            </a:custGeom>
            <a:noFill/>
            <a:ln w="38100" cap="flat">
              <a:solidFill>
                <a:srgbClr val="D2D4D4"/>
              </a:solidFill>
              <a:miter lim="400000"/>
            </a:ln>
            <a:extLst>
              <a:ext uri="{909E8E84-426E-40DD-AFC4-6F175D3DCCD1}">
                <a14:hiddenFill xmlns:a14="http://schemas.microsoft.com/office/drawing/2010/main">
                  <a:solidFill>
                    <a:srgbClr val="FFFFFF"/>
                  </a:solidFill>
                </a14:hiddenFill>
              </a:ext>
            </a:extLst>
          </p:spPr>
          <p:txBody>
            <a:bodyPr lIns="25400" tIns="25400" rIns="25400" bIns="25400" anchor="ctr"/>
            <a:lstStyle/>
            <a:p>
              <a:endParaRPr lang="zh-CN" altLang="en-US" sz="450">
                <a:latin typeface="+mj-ea"/>
                <a:ea typeface="+mj-ea"/>
              </a:endParaRPr>
            </a:p>
          </p:txBody>
        </p:sp>
        <p:sp>
          <p:nvSpPr>
            <p:cNvPr id="11" name="KOPPT"/>
            <p:cNvSpPr/>
            <p:nvPr/>
          </p:nvSpPr>
          <p:spPr bwMode="auto">
            <a:xfrm>
              <a:off x="7161" y="8489"/>
              <a:ext cx="3060" cy="113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600"/>
                  </a:moveTo>
                  <a:lnTo>
                    <a:pt x="7242" y="21600"/>
                  </a:lnTo>
                  <a:lnTo>
                    <a:pt x="0" y="0"/>
                  </a:lnTo>
                </a:path>
              </a:pathLst>
            </a:custGeom>
            <a:noFill/>
            <a:ln w="38100" cap="flat">
              <a:solidFill>
                <a:srgbClr val="D2D4D4"/>
              </a:solidFill>
              <a:miter lim="400000"/>
            </a:ln>
            <a:extLst>
              <a:ext uri="{909E8E84-426E-40DD-AFC4-6F175D3DCCD1}">
                <a14:hiddenFill xmlns:a14="http://schemas.microsoft.com/office/drawing/2010/main">
                  <a:solidFill>
                    <a:srgbClr val="FFFFFF"/>
                  </a:solidFill>
                </a14:hiddenFill>
              </a:ext>
            </a:extLst>
          </p:spPr>
          <p:txBody>
            <a:bodyPr lIns="25400" tIns="25400" rIns="25400" bIns="25400" anchor="ctr"/>
            <a:lstStyle/>
            <a:p>
              <a:endParaRPr lang="zh-CN" altLang="en-US" sz="450">
                <a:latin typeface="+mj-ea"/>
                <a:ea typeface="+mj-ea"/>
              </a:endParaRPr>
            </a:p>
          </p:txBody>
        </p:sp>
        <p:sp>
          <p:nvSpPr>
            <p:cNvPr id="12" name="KOPPT"/>
            <p:cNvSpPr/>
            <p:nvPr/>
          </p:nvSpPr>
          <p:spPr bwMode="auto">
            <a:xfrm rot="3717726">
              <a:off x="3591" y="4292"/>
              <a:ext cx="3733" cy="3733"/>
            </a:xfrm>
            <a:custGeom>
              <a:avLst/>
              <a:gdLst>
                <a:gd name="T0" fmla="*/ 2147483646 w 19679"/>
                <a:gd name="T1" fmla="*/ 2147483646 h 20595"/>
                <a:gd name="T2" fmla="*/ 2147483646 w 19679"/>
                <a:gd name="T3" fmla="*/ 2147483646 h 20595"/>
                <a:gd name="T4" fmla="*/ 2147483646 w 19679"/>
                <a:gd name="T5" fmla="*/ 2147483646 h 20595"/>
                <a:gd name="T6" fmla="*/ 2147483646 w 19679"/>
                <a:gd name="T7" fmla="*/ 2147483646 h 20595"/>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20595" extrusionOk="0">
                  <a:moveTo>
                    <a:pt x="9839" y="0"/>
                  </a:moveTo>
                  <a:cubicBezTo>
                    <a:pt x="7321" y="0"/>
                    <a:pt x="4803" y="1005"/>
                    <a:pt x="2882" y="3015"/>
                  </a:cubicBezTo>
                  <a:cubicBezTo>
                    <a:pt x="-961" y="7037"/>
                    <a:pt x="-961" y="13557"/>
                    <a:pt x="2882" y="17579"/>
                  </a:cubicBezTo>
                  <a:cubicBezTo>
                    <a:pt x="6724" y="21600"/>
                    <a:pt x="12954" y="21600"/>
                    <a:pt x="16796" y="17579"/>
                  </a:cubicBezTo>
                  <a:cubicBezTo>
                    <a:pt x="20639" y="13557"/>
                    <a:pt x="20639" y="7037"/>
                    <a:pt x="16796" y="3015"/>
                  </a:cubicBezTo>
                  <a:cubicBezTo>
                    <a:pt x="14875" y="1005"/>
                    <a:pt x="12357" y="0"/>
                    <a:pt x="9839" y="0"/>
                  </a:cubicBezTo>
                  <a:close/>
                  <a:moveTo>
                    <a:pt x="9839" y="1457"/>
                  </a:moveTo>
                  <a:cubicBezTo>
                    <a:pt x="12001" y="1457"/>
                    <a:pt x="14163" y="2320"/>
                    <a:pt x="15813" y="4046"/>
                  </a:cubicBezTo>
                  <a:cubicBezTo>
                    <a:pt x="19112" y="7499"/>
                    <a:pt x="19112" y="13095"/>
                    <a:pt x="15813" y="16548"/>
                  </a:cubicBezTo>
                  <a:cubicBezTo>
                    <a:pt x="12514" y="20000"/>
                    <a:pt x="7164" y="20000"/>
                    <a:pt x="3865" y="16548"/>
                  </a:cubicBezTo>
                  <a:cubicBezTo>
                    <a:pt x="566" y="13095"/>
                    <a:pt x="566" y="7499"/>
                    <a:pt x="3865" y="4046"/>
                  </a:cubicBezTo>
                  <a:cubicBezTo>
                    <a:pt x="5515" y="2320"/>
                    <a:pt x="7677" y="1457"/>
                    <a:pt x="9839" y="1457"/>
                  </a:cubicBezTo>
                  <a:close/>
                </a:path>
              </a:pathLst>
            </a:custGeom>
            <a:solidFill>
              <a:srgbClr val="D2D4D4"/>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p>
              <a:endParaRPr lang="zh-CN" altLang="en-US" sz="450">
                <a:latin typeface="+mj-ea"/>
                <a:ea typeface="+mj-ea"/>
              </a:endParaRPr>
            </a:p>
          </p:txBody>
        </p:sp>
        <p:sp>
          <p:nvSpPr>
            <p:cNvPr id="13" name="KOPPT"/>
            <p:cNvSpPr/>
            <p:nvPr/>
          </p:nvSpPr>
          <p:spPr bwMode="auto">
            <a:xfrm rot="3717726">
              <a:off x="3892" y="4888"/>
              <a:ext cx="2156" cy="2206"/>
            </a:xfrm>
            <a:custGeom>
              <a:avLst/>
              <a:gdLst>
                <a:gd name="T0" fmla="*/ 2147483646 w 20384"/>
                <a:gd name="T1" fmla="*/ 2147483646 h 20447"/>
                <a:gd name="T2" fmla="*/ 2147483646 w 20384"/>
                <a:gd name="T3" fmla="*/ 2147483646 h 20447"/>
                <a:gd name="T4" fmla="*/ 2147483646 w 20384"/>
                <a:gd name="T5" fmla="*/ 2147483646 h 20447"/>
                <a:gd name="T6" fmla="*/ 2147483646 w 20384"/>
                <a:gd name="T7" fmla="*/ 2147483646 h 2044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0384" h="20447" extrusionOk="0">
                  <a:moveTo>
                    <a:pt x="1979" y="0"/>
                  </a:moveTo>
                  <a:cubicBezTo>
                    <a:pt x="-1216" y="5188"/>
                    <a:pt x="-547" y="12022"/>
                    <a:pt x="4021" y="16500"/>
                  </a:cubicBezTo>
                  <a:cubicBezTo>
                    <a:pt x="8454" y="20846"/>
                    <a:pt x="15155" y="21600"/>
                    <a:pt x="20384" y="18777"/>
                  </a:cubicBezTo>
                  <a:cubicBezTo>
                    <a:pt x="15222" y="20789"/>
                    <a:pt x="9112" y="19750"/>
                    <a:pt x="4934" y="15654"/>
                  </a:cubicBezTo>
                  <a:cubicBezTo>
                    <a:pt x="615" y="11420"/>
                    <a:pt x="-360" y="5164"/>
                    <a:pt x="1979" y="0"/>
                  </a:cubicBezTo>
                  <a:close/>
                </a:path>
              </a:pathLst>
            </a:custGeom>
            <a:solidFill>
              <a:srgbClr val="E7E9E9">
                <a:alpha val="40784"/>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p>
              <a:endParaRPr lang="zh-CN" altLang="en-US" sz="450">
                <a:latin typeface="+mj-ea"/>
                <a:ea typeface="+mj-ea"/>
              </a:endParaRPr>
            </a:p>
          </p:txBody>
        </p:sp>
        <p:sp>
          <p:nvSpPr>
            <p:cNvPr id="14" name="KOPPT"/>
            <p:cNvSpPr/>
            <p:nvPr/>
          </p:nvSpPr>
          <p:spPr bwMode="auto">
            <a:xfrm rot="3717726">
              <a:off x="6249" y="6216"/>
              <a:ext cx="540" cy="541"/>
            </a:xfrm>
            <a:custGeom>
              <a:avLst/>
              <a:gdLst>
                <a:gd name="T0" fmla="*/ 388088291 w 20387"/>
                <a:gd name="T1" fmla="*/ 382667397 h 20594"/>
                <a:gd name="T2" fmla="*/ 388088291 w 20387"/>
                <a:gd name="T3" fmla="*/ 382667397 h 20594"/>
                <a:gd name="T4" fmla="*/ 388088291 w 20387"/>
                <a:gd name="T5" fmla="*/ 382667397 h 20594"/>
                <a:gd name="T6" fmla="*/ 388088291 w 20387"/>
                <a:gd name="T7" fmla="*/ 382667397 h 2059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0387" h="20594" extrusionOk="0">
                  <a:moveTo>
                    <a:pt x="10213" y="0"/>
                  </a:moveTo>
                  <a:cubicBezTo>
                    <a:pt x="7598" y="0"/>
                    <a:pt x="4988" y="1010"/>
                    <a:pt x="2993" y="3021"/>
                  </a:cubicBezTo>
                  <a:cubicBezTo>
                    <a:pt x="-997" y="7043"/>
                    <a:pt x="-997" y="13556"/>
                    <a:pt x="2993" y="17578"/>
                  </a:cubicBezTo>
                  <a:cubicBezTo>
                    <a:pt x="6983" y="21600"/>
                    <a:pt x="13443" y="21600"/>
                    <a:pt x="17433" y="17578"/>
                  </a:cubicBezTo>
                  <a:cubicBezTo>
                    <a:pt x="19657" y="15336"/>
                    <a:pt x="20603" y="12325"/>
                    <a:pt x="20347" y="9396"/>
                  </a:cubicBezTo>
                  <a:cubicBezTo>
                    <a:pt x="20224" y="9552"/>
                    <a:pt x="20113" y="9715"/>
                    <a:pt x="19969" y="9859"/>
                  </a:cubicBezTo>
                  <a:cubicBezTo>
                    <a:pt x="17916" y="11929"/>
                    <a:pt x="14590" y="11929"/>
                    <a:pt x="12537" y="9859"/>
                  </a:cubicBezTo>
                  <a:cubicBezTo>
                    <a:pt x="10484" y="7790"/>
                    <a:pt x="10484" y="4436"/>
                    <a:pt x="12537" y="2367"/>
                  </a:cubicBezTo>
                  <a:cubicBezTo>
                    <a:pt x="13158" y="1740"/>
                    <a:pt x="13900" y="1329"/>
                    <a:pt x="14684" y="1082"/>
                  </a:cubicBezTo>
                  <a:cubicBezTo>
                    <a:pt x="13272" y="387"/>
                    <a:pt x="11751" y="0"/>
                    <a:pt x="10213" y="0"/>
                  </a:cubicBezTo>
                  <a:close/>
                </a:path>
              </a:pathLst>
            </a:custGeom>
            <a:solidFill>
              <a:srgbClr val="E7E9E9">
                <a:alpha val="35686"/>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p>
              <a:endParaRPr lang="zh-CN" altLang="en-US" sz="450">
                <a:latin typeface="+mj-ea"/>
                <a:ea typeface="+mj-ea"/>
              </a:endParaRPr>
            </a:p>
          </p:txBody>
        </p:sp>
        <p:sp>
          <p:nvSpPr>
            <p:cNvPr id="15" name="KOPPT"/>
            <p:cNvSpPr>
              <a:spLocks noChangeArrowheads="1"/>
            </p:cNvSpPr>
            <p:nvPr/>
          </p:nvSpPr>
          <p:spPr bwMode="auto">
            <a:xfrm rot="3717726">
              <a:off x="6719" y="6557"/>
              <a:ext cx="132" cy="132"/>
            </a:xfrm>
            <a:prstGeom prst="ellipse">
              <a:avLst/>
            </a:prstGeom>
            <a:solidFill>
              <a:srgbClr val="E7E9E9">
                <a:alpha val="50587"/>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zh-CN" altLang="zh-CN" sz="1600">
                <a:solidFill>
                  <a:srgbClr val="FFFFFF"/>
                </a:solidFill>
                <a:latin typeface="+mj-ea"/>
                <a:ea typeface="+mj-ea"/>
                <a:sym typeface="Helvetica Light" charset="0"/>
              </a:endParaRPr>
            </a:p>
          </p:txBody>
        </p:sp>
        <p:sp>
          <p:nvSpPr>
            <p:cNvPr id="16" name="KOPPT"/>
            <p:cNvSpPr>
              <a:spLocks noChangeArrowheads="1"/>
            </p:cNvSpPr>
            <p:nvPr/>
          </p:nvSpPr>
          <p:spPr bwMode="auto">
            <a:xfrm rot="1658650">
              <a:off x="3849" y="4549"/>
              <a:ext cx="3218" cy="3218"/>
            </a:xfrm>
            <a:prstGeom prst="ellipse">
              <a:avLst/>
            </a:prstGeom>
            <a:noFill/>
            <a:ln w="76200">
              <a:solidFill>
                <a:srgbClr val="B4B6B6"/>
              </a:solidFill>
              <a:miter lim="400000"/>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zh-CN" altLang="zh-CN" sz="1600">
                <a:solidFill>
                  <a:srgbClr val="FFFFFF"/>
                </a:solidFill>
                <a:latin typeface="+mj-ea"/>
                <a:ea typeface="+mj-ea"/>
                <a:sym typeface="Helvetica Light" charset="0"/>
              </a:endParaRPr>
            </a:p>
          </p:txBody>
        </p:sp>
        <p:sp>
          <p:nvSpPr>
            <p:cNvPr id="17" name="KOPPT"/>
            <p:cNvSpPr>
              <a:spLocks noChangeArrowheads="1"/>
            </p:cNvSpPr>
            <p:nvPr/>
          </p:nvSpPr>
          <p:spPr bwMode="auto">
            <a:xfrm rot="1658650">
              <a:off x="3582" y="4283"/>
              <a:ext cx="3751" cy="3751"/>
            </a:xfrm>
            <a:prstGeom prst="ellipse">
              <a:avLst/>
            </a:prstGeom>
            <a:noFill/>
            <a:ln w="76200">
              <a:solidFill>
                <a:srgbClr val="E7E9E9"/>
              </a:solidFill>
              <a:miter lim="400000"/>
            </a:ln>
            <a:extLst>
              <a:ext uri="{909E8E84-426E-40DD-AFC4-6F175D3DCCD1}">
                <a14:hiddenFill xmlns:a14="http://schemas.microsoft.com/office/drawing/2010/main">
                  <a:solidFill>
                    <a:srgbClr val="FFFFFF"/>
                  </a:solidFill>
                </a14:hiddenFill>
              </a:ext>
            </a:ex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zh-CN" altLang="zh-CN" sz="1600">
                <a:solidFill>
                  <a:srgbClr val="FFFFFF"/>
                </a:solidFill>
                <a:latin typeface="+mj-ea"/>
                <a:ea typeface="+mj-ea"/>
                <a:sym typeface="Helvetica Light" charset="0"/>
              </a:endParaRPr>
            </a:p>
          </p:txBody>
        </p:sp>
        <p:sp>
          <p:nvSpPr>
            <p:cNvPr id="18" name="KOPPT"/>
            <p:cNvSpPr/>
            <p:nvPr/>
          </p:nvSpPr>
          <p:spPr bwMode="auto">
            <a:xfrm rot="5400000">
              <a:off x="2939" y="3697"/>
              <a:ext cx="5982" cy="4968"/>
            </a:xfrm>
            <a:custGeom>
              <a:avLst/>
              <a:gdLst>
                <a:gd name="T0" fmla="*/ 2147483646 w 19705"/>
                <a:gd name="T1" fmla="*/ 2147483646 h 21544"/>
                <a:gd name="T2" fmla="*/ 2147483646 w 19705"/>
                <a:gd name="T3" fmla="*/ 2147483646 h 21544"/>
                <a:gd name="T4" fmla="*/ 2147483646 w 19705"/>
                <a:gd name="T5" fmla="*/ 2147483646 h 21544"/>
                <a:gd name="T6" fmla="*/ 2147483646 w 19705"/>
                <a:gd name="T7" fmla="*/ 2147483646 h 21544"/>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705" h="21544" extrusionOk="0">
                  <a:moveTo>
                    <a:pt x="9852" y="0"/>
                  </a:moveTo>
                  <a:cubicBezTo>
                    <a:pt x="7330" y="0"/>
                    <a:pt x="4809" y="1267"/>
                    <a:pt x="2885" y="3800"/>
                  </a:cubicBezTo>
                  <a:cubicBezTo>
                    <a:pt x="-716" y="8539"/>
                    <a:pt x="-944" y="16031"/>
                    <a:pt x="2192" y="21125"/>
                  </a:cubicBezTo>
                  <a:cubicBezTo>
                    <a:pt x="2218" y="21172"/>
                    <a:pt x="2247" y="21215"/>
                    <a:pt x="2282" y="21253"/>
                  </a:cubicBezTo>
                  <a:cubicBezTo>
                    <a:pt x="2453" y="21435"/>
                    <a:pt x="2696" y="21448"/>
                    <a:pt x="2859" y="21260"/>
                  </a:cubicBezTo>
                  <a:cubicBezTo>
                    <a:pt x="2946" y="21159"/>
                    <a:pt x="2992" y="21021"/>
                    <a:pt x="2990" y="20881"/>
                  </a:cubicBezTo>
                  <a:cubicBezTo>
                    <a:pt x="2989" y="20813"/>
                    <a:pt x="2976" y="20745"/>
                    <a:pt x="2956" y="20681"/>
                  </a:cubicBezTo>
                  <a:cubicBezTo>
                    <a:pt x="2936" y="20616"/>
                    <a:pt x="2908" y="20554"/>
                    <a:pt x="2871" y="20497"/>
                  </a:cubicBezTo>
                  <a:lnTo>
                    <a:pt x="2874" y="20493"/>
                  </a:lnTo>
                  <a:cubicBezTo>
                    <a:pt x="-32" y="15829"/>
                    <a:pt x="167" y="8933"/>
                    <a:pt x="3475" y="4578"/>
                  </a:cubicBezTo>
                  <a:cubicBezTo>
                    <a:pt x="5236" y="2259"/>
                    <a:pt x="7544" y="1100"/>
                    <a:pt x="9852" y="1100"/>
                  </a:cubicBezTo>
                  <a:cubicBezTo>
                    <a:pt x="12160" y="1100"/>
                    <a:pt x="14468" y="2259"/>
                    <a:pt x="16229" y="4578"/>
                  </a:cubicBezTo>
                  <a:cubicBezTo>
                    <a:pt x="19556" y="8957"/>
                    <a:pt x="19738" y="15905"/>
                    <a:pt x="16780" y="20570"/>
                  </a:cubicBezTo>
                  <a:lnTo>
                    <a:pt x="16781" y="20571"/>
                  </a:lnTo>
                  <a:cubicBezTo>
                    <a:pt x="16768" y="20590"/>
                    <a:pt x="16754" y="20608"/>
                    <a:pt x="16742" y="20628"/>
                  </a:cubicBezTo>
                  <a:cubicBezTo>
                    <a:pt x="16608" y="20863"/>
                    <a:pt x="16597" y="21186"/>
                    <a:pt x="16747" y="21390"/>
                  </a:cubicBezTo>
                  <a:cubicBezTo>
                    <a:pt x="16902" y="21600"/>
                    <a:pt x="17159" y="21589"/>
                    <a:pt x="17333" y="21393"/>
                  </a:cubicBezTo>
                  <a:cubicBezTo>
                    <a:pt x="17346" y="21378"/>
                    <a:pt x="17357" y="21361"/>
                    <a:pt x="17369" y="21345"/>
                  </a:cubicBezTo>
                  <a:lnTo>
                    <a:pt x="17373" y="21350"/>
                  </a:lnTo>
                  <a:cubicBezTo>
                    <a:pt x="20656" y="16253"/>
                    <a:pt x="20473" y="8609"/>
                    <a:pt x="16820" y="3800"/>
                  </a:cubicBezTo>
                  <a:cubicBezTo>
                    <a:pt x="14896" y="1267"/>
                    <a:pt x="12374" y="0"/>
                    <a:pt x="9852" y="0"/>
                  </a:cubicBezTo>
                  <a:close/>
                </a:path>
              </a:pathLst>
            </a:custGeom>
            <a:solidFill>
              <a:schemeClr val="accent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p>
              <a:endParaRPr lang="zh-CN" altLang="en-US" sz="450">
                <a:latin typeface="+mj-ea"/>
                <a:ea typeface="+mj-ea"/>
              </a:endParaRPr>
            </a:p>
          </p:txBody>
        </p:sp>
        <p:sp>
          <p:nvSpPr>
            <p:cNvPr id="19" name="KOPPT"/>
            <p:cNvSpPr>
              <a:spLocks noChangeArrowheads="1"/>
            </p:cNvSpPr>
            <p:nvPr/>
          </p:nvSpPr>
          <p:spPr bwMode="auto">
            <a:xfrm>
              <a:off x="10192" y="2382"/>
              <a:ext cx="616" cy="616"/>
            </a:xfrm>
            <a:prstGeom prst="ellipse">
              <a:avLst/>
            </a:prstGeom>
            <a:solidFill>
              <a:schemeClr val="accent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zh-CN" altLang="zh-CN" sz="1600">
                <a:solidFill>
                  <a:srgbClr val="FFFFFF"/>
                </a:solidFill>
                <a:latin typeface="+mj-ea"/>
                <a:ea typeface="+mj-ea"/>
                <a:sym typeface="Helvetica Light" charset="0"/>
              </a:endParaRPr>
            </a:p>
          </p:txBody>
        </p:sp>
        <p:sp>
          <p:nvSpPr>
            <p:cNvPr id="20" name="KOPPT"/>
            <p:cNvSpPr>
              <a:spLocks noChangeArrowheads="1"/>
            </p:cNvSpPr>
            <p:nvPr/>
          </p:nvSpPr>
          <p:spPr bwMode="auto">
            <a:xfrm>
              <a:off x="10989" y="2134"/>
              <a:ext cx="721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a:r>
                <a:rPr lang="zh-CN" sz="1800">
                  <a:latin typeface="微软雅黑" panose="020B0503020204020204" pitchFamily="34" charset="-122"/>
                  <a:ea typeface="微软雅黑" panose="020B0503020204020204" pitchFamily="34" charset="-122"/>
                  <a:sym typeface="+mn-ea"/>
                </a:rPr>
                <a:t>活性炭吸附饱和状态（预警）</a:t>
              </a:r>
              <a:endParaRPr lang="zh-CN" altLang="zh-CN" sz="1800" b="1" dirty="0">
                <a:solidFill>
                  <a:schemeClr val="tx1"/>
                </a:solidFill>
                <a:latin typeface="微软雅黑" panose="020B0503020204020204" pitchFamily="34" charset="-122"/>
                <a:ea typeface="微软雅黑" panose="020B0503020204020204" pitchFamily="34" charset="-122"/>
                <a:sym typeface="+mn-ea"/>
              </a:endParaRPr>
            </a:p>
          </p:txBody>
        </p:sp>
        <p:sp>
          <p:nvSpPr>
            <p:cNvPr id="21" name="KOPPT"/>
            <p:cNvSpPr>
              <a:spLocks noChangeArrowheads="1"/>
            </p:cNvSpPr>
            <p:nvPr/>
          </p:nvSpPr>
          <p:spPr bwMode="auto">
            <a:xfrm>
              <a:off x="10192" y="2372"/>
              <a:ext cx="616"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r>
                <a:rPr lang="zh-CN" altLang="zh-CN" sz="1250" b="1">
                  <a:solidFill>
                    <a:srgbClr val="FFFFFF"/>
                  </a:solidFill>
                  <a:latin typeface="+mj-ea"/>
                  <a:ea typeface="+mj-ea"/>
                </a:rPr>
                <a:t>1</a:t>
              </a:r>
              <a:endParaRPr lang="zh-CN" altLang="zh-CN" sz="1250" b="1">
                <a:solidFill>
                  <a:srgbClr val="FFFFFF"/>
                </a:solidFill>
                <a:latin typeface="+mj-ea"/>
                <a:ea typeface="+mj-ea"/>
              </a:endParaRPr>
            </a:p>
          </p:txBody>
        </p:sp>
        <p:sp>
          <p:nvSpPr>
            <p:cNvPr id="22" name="KOPPT"/>
            <p:cNvSpPr>
              <a:spLocks noChangeArrowheads="1"/>
            </p:cNvSpPr>
            <p:nvPr/>
          </p:nvSpPr>
          <p:spPr bwMode="auto">
            <a:xfrm>
              <a:off x="10192" y="4106"/>
              <a:ext cx="616" cy="616"/>
            </a:xfrm>
            <a:prstGeom prst="ellipse">
              <a:avLst/>
            </a:prstGeom>
            <a:solidFill>
              <a:schemeClr val="accent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zh-CN" altLang="zh-CN" sz="1600">
                <a:solidFill>
                  <a:srgbClr val="FFFFFF"/>
                </a:solidFill>
                <a:latin typeface="+mj-ea"/>
                <a:ea typeface="+mj-ea"/>
                <a:sym typeface="Helvetica Light" charset="0"/>
              </a:endParaRPr>
            </a:p>
          </p:txBody>
        </p:sp>
        <p:sp>
          <p:nvSpPr>
            <p:cNvPr id="23" name="KOPPT"/>
            <p:cNvSpPr>
              <a:spLocks noChangeArrowheads="1"/>
            </p:cNvSpPr>
            <p:nvPr/>
          </p:nvSpPr>
          <p:spPr bwMode="auto">
            <a:xfrm>
              <a:off x="10989" y="3872"/>
              <a:ext cx="751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a:r>
                <a:rPr lang="zh-CN" sz="1800">
                  <a:latin typeface="微软雅黑" panose="020B0503020204020204" pitchFamily="34" charset="-122"/>
                  <a:ea typeface="微软雅黑" panose="020B0503020204020204" pitchFamily="34" charset="-122"/>
                  <a:sym typeface="+mn-ea"/>
                </a:rPr>
                <a:t>活性炭吸附饱和状态（饱和）</a:t>
              </a:r>
              <a:endParaRPr lang="zh-CN" altLang="zh-CN" sz="1800" b="1" dirty="0">
                <a:solidFill>
                  <a:schemeClr val="tx1"/>
                </a:solidFill>
                <a:latin typeface="微软雅黑" panose="020B0503020204020204" pitchFamily="34" charset="-122"/>
                <a:ea typeface="微软雅黑" panose="020B0503020204020204" pitchFamily="34" charset="-122"/>
                <a:sym typeface="+mn-ea"/>
              </a:endParaRPr>
            </a:p>
          </p:txBody>
        </p:sp>
        <p:sp>
          <p:nvSpPr>
            <p:cNvPr id="24" name="KOPPT"/>
            <p:cNvSpPr>
              <a:spLocks noChangeArrowheads="1"/>
            </p:cNvSpPr>
            <p:nvPr/>
          </p:nvSpPr>
          <p:spPr bwMode="auto">
            <a:xfrm>
              <a:off x="10192" y="4124"/>
              <a:ext cx="616"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r>
                <a:rPr lang="zh-CN" altLang="zh-CN" sz="1250" b="1">
                  <a:solidFill>
                    <a:srgbClr val="FFFFFF"/>
                  </a:solidFill>
                  <a:latin typeface="+mj-ea"/>
                  <a:ea typeface="+mj-ea"/>
                </a:rPr>
                <a:t>2</a:t>
              </a:r>
              <a:endParaRPr lang="zh-CN" altLang="zh-CN" sz="1250" b="1">
                <a:solidFill>
                  <a:srgbClr val="FFFFFF"/>
                </a:solidFill>
                <a:latin typeface="+mj-ea"/>
                <a:ea typeface="+mj-ea"/>
              </a:endParaRPr>
            </a:p>
          </p:txBody>
        </p:sp>
        <p:sp>
          <p:nvSpPr>
            <p:cNvPr id="25" name="KOPPT"/>
            <p:cNvSpPr>
              <a:spLocks noChangeArrowheads="1"/>
            </p:cNvSpPr>
            <p:nvPr/>
          </p:nvSpPr>
          <p:spPr bwMode="auto">
            <a:xfrm>
              <a:off x="10192" y="5858"/>
              <a:ext cx="616" cy="616"/>
            </a:xfrm>
            <a:prstGeom prst="ellipse">
              <a:avLst/>
            </a:prstGeom>
            <a:solidFill>
              <a:schemeClr val="accent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zh-CN" altLang="zh-CN" sz="1600">
                <a:solidFill>
                  <a:srgbClr val="FFFFFF"/>
                </a:solidFill>
                <a:latin typeface="+mj-ea"/>
                <a:ea typeface="+mj-ea"/>
                <a:sym typeface="Helvetica Light" charset="0"/>
              </a:endParaRPr>
            </a:p>
          </p:txBody>
        </p:sp>
        <p:sp>
          <p:nvSpPr>
            <p:cNvPr id="26" name="KOPPT"/>
            <p:cNvSpPr>
              <a:spLocks noChangeArrowheads="1"/>
            </p:cNvSpPr>
            <p:nvPr/>
          </p:nvSpPr>
          <p:spPr bwMode="auto">
            <a:xfrm>
              <a:off x="10989" y="5610"/>
              <a:ext cx="5947"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a:r>
                <a:rPr lang="zh-CN" sz="1800">
                  <a:latin typeface="微软雅黑" panose="020B0503020204020204" pitchFamily="34" charset="-122"/>
                  <a:ea typeface="微软雅黑" panose="020B0503020204020204" pitchFamily="34" charset="-122"/>
                  <a:sym typeface="+mn-ea"/>
                </a:rPr>
                <a:t>吸附设施温度超标</a:t>
              </a:r>
              <a:endParaRPr lang="zh-CN" altLang="zh-CN" sz="1800" b="1" dirty="0">
                <a:solidFill>
                  <a:schemeClr val="tx1"/>
                </a:solidFill>
                <a:latin typeface="微软雅黑" panose="020B0503020204020204" pitchFamily="34" charset="-122"/>
                <a:ea typeface="微软雅黑" panose="020B0503020204020204" pitchFamily="34" charset="-122"/>
                <a:sym typeface="+mn-ea"/>
              </a:endParaRPr>
            </a:p>
          </p:txBody>
        </p:sp>
        <p:sp>
          <p:nvSpPr>
            <p:cNvPr id="27" name="KOPPT"/>
            <p:cNvSpPr>
              <a:spLocks noChangeArrowheads="1"/>
            </p:cNvSpPr>
            <p:nvPr/>
          </p:nvSpPr>
          <p:spPr bwMode="auto">
            <a:xfrm>
              <a:off x="10192" y="5848"/>
              <a:ext cx="616"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r>
                <a:rPr lang="zh-CN" altLang="zh-CN" sz="1250" b="1">
                  <a:solidFill>
                    <a:srgbClr val="FFFFFF"/>
                  </a:solidFill>
                  <a:latin typeface="+mj-ea"/>
                  <a:ea typeface="+mj-ea"/>
                </a:rPr>
                <a:t>3</a:t>
              </a:r>
              <a:endParaRPr lang="zh-CN" altLang="zh-CN" sz="1250" b="1">
                <a:solidFill>
                  <a:srgbClr val="FFFFFF"/>
                </a:solidFill>
                <a:latin typeface="+mj-ea"/>
                <a:ea typeface="+mj-ea"/>
              </a:endParaRPr>
            </a:p>
          </p:txBody>
        </p:sp>
        <p:sp>
          <p:nvSpPr>
            <p:cNvPr id="28" name="KOPPT"/>
            <p:cNvSpPr>
              <a:spLocks noChangeArrowheads="1"/>
            </p:cNvSpPr>
            <p:nvPr/>
          </p:nvSpPr>
          <p:spPr bwMode="auto">
            <a:xfrm>
              <a:off x="10192" y="7582"/>
              <a:ext cx="616" cy="616"/>
            </a:xfrm>
            <a:prstGeom prst="ellipse">
              <a:avLst/>
            </a:prstGeom>
            <a:solidFill>
              <a:schemeClr val="accent4"/>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zh-CN" altLang="zh-CN" sz="1600">
                <a:solidFill>
                  <a:srgbClr val="FFFFFF"/>
                </a:solidFill>
                <a:latin typeface="+mj-ea"/>
                <a:ea typeface="+mj-ea"/>
                <a:sym typeface="Helvetica Light" charset="0"/>
              </a:endParaRPr>
            </a:p>
          </p:txBody>
        </p:sp>
        <p:sp>
          <p:nvSpPr>
            <p:cNvPr id="29" name="KOPPT"/>
            <p:cNvSpPr>
              <a:spLocks noChangeArrowheads="1"/>
            </p:cNvSpPr>
            <p:nvPr/>
          </p:nvSpPr>
          <p:spPr bwMode="auto">
            <a:xfrm>
              <a:off x="10989" y="7348"/>
              <a:ext cx="5947"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a:r>
                <a:rPr lang="zh-CN" sz="1800">
                  <a:latin typeface="微软雅黑" panose="020B0503020204020204" pitchFamily="34" charset="-122"/>
                  <a:ea typeface="微软雅黑" panose="020B0503020204020204" pitchFamily="34" charset="-122"/>
                  <a:sym typeface="+mn-ea"/>
                </a:rPr>
                <a:t>吸附设施湿度超标</a:t>
              </a:r>
              <a:endParaRPr lang="zh-CN" altLang="zh-CN" sz="1800" b="1" dirty="0">
                <a:solidFill>
                  <a:schemeClr val="tx1"/>
                </a:solidFill>
                <a:latin typeface="微软雅黑" panose="020B0503020204020204" pitchFamily="34" charset="-122"/>
                <a:ea typeface="微软雅黑" panose="020B0503020204020204" pitchFamily="34" charset="-122"/>
                <a:sym typeface="+mn-ea"/>
              </a:endParaRPr>
            </a:p>
          </p:txBody>
        </p:sp>
        <p:sp>
          <p:nvSpPr>
            <p:cNvPr id="30" name="KOPPT"/>
            <p:cNvSpPr>
              <a:spLocks noChangeArrowheads="1"/>
            </p:cNvSpPr>
            <p:nvPr/>
          </p:nvSpPr>
          <p:spPr bwMode="auto">
            <a:xfrm>
              <a:off x="10192" y="7600"/>
              <a:ext cx="616"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r>
                <a:rPr lang="zh-CN" altLang="zh-CN" sz="1250" b="1">
                  <a:solidFill>
                    <a:srgbClr val="FFFFFF"/>
                  </a:solidFill>
                  <a:latin typeface="+mj-ea"/>
                  <a:ea typeface="+mj-ea"/>
                </a:rPr>
                <a:t>4</a:t>
              </a:r>
              <a:endParaRPr lang="zh-CN" altLang="zh-CN" sz="1250" b="1">
                <a:solidFill>
                  <a:srgbClr val="FFFFFF"/>
                </a:solidFill>
                <a:latin typeface="+mj-ea"/>
                <a:ea typeface="+mj-ea"/>
              </a:endParaRPr>
            </a:p>
          </p:txBody>
        </p:sp>
        <p:sp>
          <p:nvSpPr>
            <p:cNvPr id="31" name="KOPPT"/>
            <p:cNvSpPr>
              <a:spLocks noChangeArrowheads="1"/>
            </p:cNvSpPr>
            <p:nvPr/>
          </p:nvSpPr>
          <p:spPr bwMode="auto">
            <a:xfrm>
              <a:off x="10192" y="9334"/>
              <a:ext cx="616" cy="616"/>
            </a:xfrm>
            <a:prstGeom prst="ellipse">
              <a:avLst/>
            </a:prstGeom>
            <a:solidFill>
              <a:schemeClr val="accent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zh-CN" altLang="zh-CN" sz="1600">
                <a:solidFill>
                  <a:srgbClr val="FFFFFF"/>
                </a:solidFill>
                <a:latin typeface="+mj-ea"/>
                <a:ea typeface="+mj-ea"/>
                <a:sym typeface="Helvetica Light" charset="0"/>
              </a:endParaRPr>
            </a:p>
          </p:txBody>
        </p:sp>
        <p:sp>
          <p:nvSpPr>
            <p:cNvPr id="32" name="KOPPT"/>
            <p:cNvSpPr>
              <a:spLocks noChangeArrowheads="1"/>
            </p:cNvSpPr>
            <p:nvPr/>
          </p:nvSpPr>
          <p:spPr bwMode="auto">
            <a:xfrm>
              <a:off x="10989" y="9086"/>
              <a:ext cx="6113"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a:r>
                <a:rPr lang="zh-CN" sz="1800">
                  <a:latin typeface="微软雅黑" panose="020B0503020204020204" pitchFamily="34" charset="-122"/>
                  <a:ea typeface="微软雅黑" panose="020B0503020204020204" pitchFamily="34" charset="-122"/>
                  <a:sym typeface="+mn-ea"/>
                </a:rPr>
                <a:t>吸附设施压力异常</a:t>
              </a:r>
              <a:endParaRPr lang="zh-CN" altLang="zh-CN" sz="1800" b="1" dirty="0">
                <a:solidFill>
                  <a:schemeClr val="tx1"/>
                </a:solidFill>
                <a:latin typeface="微软雅黑" panose="020B0503020204020204" pitchFamily="34" charset="-122"/>
                <a:ea typeface="微软雅黑" panose="020B0503020204020204" pitchFamily="34" charset="-122"/>
                <a:sym typeface="+mn-ea"/>
              </a:endParaRPr>
            </a:p>
          </p:txBody>
        </p:sp>
        <p:sp>
          <p:nvSpPr>
            <p:cNvPr id="33" name="KOPPT"/>
            <p:cNvSpPr>
              <a:spLocks noChangeArrowheads="1"/>
            </p:cNvSpPr>
            <p:nvPr/>
          </p:nvSpPr>
          <p:spPr bwMode="auto">
            <a:xfrm>
              <a:off x="10192" y="9323"/>
              <a:ext cx="616"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5400" tIns="25400" rIns="25400" bIns="25400" anchor="ctr">
              <a:spAutoFit/>
            </a:bodyPr>
            <a:lstStyle>
              <a:lvl1pPr>
                <a:defRPr sz="50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defTabSz="82550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r>
                <a:rPr lang="zh-CN" altLang="zh-CN" sz="1250" b="1">
                  <a:solidFill>
                    <a:srgbClr val="FFFFFF"/>
                  </a:solidFill>
                  <a:latin typeface="+mj-ea"/>
                  <a:ea typeface="+mj-ea"/>
                </a:rPr>
                <a:t>5</a:t>
              </a:r>
              <a:endParaRPr lang="zh-CN" altLang="zh-CN" sz="1250" b="1">
                <a:solidFill>
                  <a:srgbClr val="FFFFFF"/>
                </a:solidFill>
                <a:latin typeface="+mj-ea"/>
                <a:ea typeface="+mj-ea"/>
              </a:endParaRPr>
            </a:p>
          </p:txBody>
        </p:sp>
        <p:sp>
          <p:nvSpPr>
            <p:cNvPr id="34" name="KOPPT"/>
            <p:cNvSpPr>
              <a:spLocks noChangeArrowheads="1"/>
            </p:cNvSpPr>
            <p:nvPr/>
          </p:nvSpPr>
          <p:spPr bwMode="auto">
            <a:xfrm>
              <a:off x="4611" y="5296"/>
              <a:ext cx="1688"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5400" tIns="25400" rIns="25400" bIns="25400" anchor="ctr">
              <a:spAutoFit/>
            </a:bodyPr>
            <a:lstStyle/>
            <a:p>
              <a:pPr algn="ctr">
                <a:defRPr sz="5700" b="1" cap="all">
                  <a:solidFill>
                    <a:srgbClr val="354244"/>
                  </a:solidFill>
                </a:defRPr>
              </a:pPr>
              <a:r>
                <a:rPr lang="zh-CN" sz="2000" b="1" kern="0" cap="all" dirty="0">
                  <a:solidFill>
                    <a:srgbClr val="354244"/>
                  </a:solidFill>
                  <a:latin typeface="+mj-ea"/>
                  <a:ea typeface="+mj-ea"/>
                  <a:sym typeface="Arial" panose="020B0604020202020204"/>
                </a:rPr>
                <a:t>预警</a:t>
              </a:r>
              <a:r>
                <a:rPr lang="zh-CN" sz="2000" b="1" kern="0" cap="all" dirty="0">
                  <a:solidFill>
                    <a:srgbClr val="354244"/>
                  </a:solidFill>
                  <a:latin typeface="+mj-ea"/>
                  <a:ea typeface="+mj-ea"/>
                  <a:sym typeface="Arial" panose="020B0604020202020204"/>
                </a:rPr>
                <a:t>类型</a:t>
              </a:r>
              <a:endParaRPr lang="zh-CN" sz="2000" b="1" kern="0" cap="all" dirty="0">
                <a:solidFill>
                  <a:srgbClr val="354244"/>
                </a:solidFill>
                <a:latin typeface="+mj-ea"/>
                <a:ea typeface="+mj-ea"/>
                <a:sym typeface="Arial" panose="020B0604020202020204"/>
              </a:endParaRPr>
            </a:p>
          </p:txBody>
        </p:sp>
      </p:gr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431275" cy="535305"/>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四、安装方案</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标题 3"/>
          <p:cNvSpPr/>
          <p:nvPr>
            <p:custDataLst>
              <p:tags r:id="rId1"/>
            </p:custDataLst>
          </p:nvPr>
        </p:nvSpPr>
        <p:spPr>
          <a:xfrm>
            <a:off x="633730" y="934720"/>
            <a:ext cx="1627149"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zh-CN" altLang="en-US" sz="2400" dirty="0">
                <a:solidFill>
                  <a:schemeClr val="tx1"/>
                </a:solidFill>
                <a:effectLst/>
                <a:latin typeface="微软雅黑" panose="020B0503020204020204" pitchFamily="34" charset="-122"/>
                <a:ea typeface="微软雅黑" panose="020B0503020204020204" pitchFamily="34" charset="-122"/>
              </a:rPr>
              <a:t>硬件安装</a:t>
            </a:r>
            <a:endParaRPr sz="2400" dirty="0">
              <a:solidFill>
                <a:schemeClr val="tx1"/>
              </a:solidFill>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7360" b="29727"/>
          <a:stretch>
            <a:fillRect/>
          </a:stretch>
        </p:blipFill>
        <p:spPr bwMode="auto">
          <a:xfrm>
            <a:off x="4804436" y="1652787"/>
            <a:ext cx="3060000" cy="3954194"/>
          </a:xfrm>
          <a:prstGeom prst="rect">
            <a:avLst/>
          </a:prstGeom>
          <a:solidFill>
            <a:srgbClr val="00B050"/>
          </a:solidFill>
          <a:ln>
            <a:noFill/>
          </a:ln>
          <a:effectLst>
            <a:outerShdw blurRad="149987" dist="250190" dir="8460000" sx="80000" sy="80000" algn="ctr">
              <a:srgbClr val="000000">
                <a:alpha val="28000"/>
              </a:srgbClr>
            </a:outerShdw>
          </a:effectLst>
        </p:spPr>
      </p:pic>
      <p:sp>
        <p:nvSpPr>
          <p:cNvPr id="5" name="椭圆 4"/>
          <p:cNvSpPr/>
          <p:nvPr/>
        </p:nvSpPr>
        <p:spPr>
          <a:xfrm>
            <a:off x="6072672" y="1911961"/>
            <a:ext cx="861664" cy="573017"/>
          </a:xfrm>
          <a:prstGeom prst="ellipse">
            <a:avLst/>
          </a:prstGeom>
          <a:noFill/>
          <a:ln w="38100">
            <a:solidFill>
              <a:srgbClr val="FF71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cs typeface="+mn-ea"/>
              <a:sym typeface="+mn-lt"/>
            </a:endParaRPr>
          </a:p>
        </p:txBody>
      </p:sp>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1" t="-274" r="13697" b="177"/>
          <a:stretch>
            <a:fillRect/>
          </a:stretch>
        </p:blipFill>
        <p:spPr>
          <a:xfrm>
            <a:off x="8309515" y="1646981"/>
            <a:ext cx="3060000" cy="3960000"/>
          </a:xfrm>
          <a:prstGeom prst="rect">
            <a:avLst/>
          </a:prstGeom>
        </p:spPr>
      </p:pic>
      <p:sp>
        <p:nvSpPr>
          <p:cNvPr id="14" name="文本框 121"/>
          <p:cNvSpPr txBox="1"/>
          <p:nvPr/>
        </p:nvSpPr>
        <p:spPr>
          <a:xfrm>
            <a:off x="9694484" y="3552447"/>
            <a:ext cx="118044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fontAlgn="auto"/>
            <a:r>
              <a:rPr lang="zh-CN" altLang="en-US" sz="1400" b="1" dirty="0">
                <a:solidFill>
                  <a:schemeClr val="accent1"/>
                </a:solidFill>
                <a:effectLst/>
                <a:latin typeface="微软雅黑" panose="020B0503020204020204" pitchFamily="34" charset="-122"/>
                <a:ea typeface="微软雅黑" panose="020B0503020204020204" pitchFamily="34" charset="-122"/>
                <a:cs typeface="+mn-ea"/>
                <a:sym typeface="+mn-lt"/>
              </a:rPr>
              <a:t>工况智控屏</a:t>
            </a:r>
            <a:endParaRPr lang="zh-CN" altLang="en-US" sz="1400" b="1" dirty="0">
              <a:solidFill>
                <a:schemeClr val="accent1"/>
              </a:solidFill>
              <a:effectLst/>
              <a:latin typeface="微软雅黑" panose="020B0503020204020204" pitchFamily="34" charset="-122"/>
              <a:ea typeface="微软雅黑" panose="020B0503020204020204" pitchFamily="34" charset="-122"/>
              <a:cs typeface="+mn-ea"/>
              <a:sym typeface="+mn-lt"/>
            </a:endParaRPr>
          </a:p>
        </p:txBody>
      </p:sp>
      <p:sp>
        <p:nvSpPr>
          <p:cNvPr id="15" name="椭圆 14"/>
          <p:cNvSpPr/>
          <p:nvPr/>
        </p:nvSpPr>
        <p:spPr>
          <a:xfrm>
            <a:off x="8679087" y="3552447"/>
            <a:ext cx="1099511" cy="948998"/>
          </a:xfrm>
          <a:prstGeom prst="ellipse">
            <a:avLst/>
          </a:prstGeom>
          <a:noFill/>
          <a:ln w="38100">
            <a:solidFill>
              <a:srgbClr val="FF71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cs typeface="+mn-ea"/>
              <a:sym typeface="+mn-lt"/>
            </a:endParaRPr>
          </a:p>
        </p:txBody>
      </p:sp>
      <p:sp>
        <p:nvSpPr>
          <p:cNvPr id="17" name="文本框 124"/>
          <p:cNvSpPr txBox="1"/>
          <p:nvPr/>
        </p:nvSpPr>
        <p:spPr>
          <a:xfrm>
            <a:off x="4804437" y="1911961"/>
            <a:ext cx="146290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auto"/>
            <a:r>
              <a:rPr lang="zh-CN" altLang="en-US" sz="1400" b="1" dirty="0">
                <a:solidFill>
                  <a:schemeClr val="accent1"/>
                </a:solidFill>
                <a:effectLst/>
                <a:latin typeface="微软雅黑" panose="020B0503020204020204" pitchFamily="34" charset="-122"/>
                <a:ea typeface="微软雅黑" panose="020B0503020204020204" pitchFamily="34" charset="-122"/>
                <a:cs typeface="+mn-ea"/>
                <a:sym typeface="+mn-lt"/>
              </a:rPr>
              <a:t>活性炭设施</a:t>
            </a:r>
            <a:endParaRPr lang="zh-CN" altLang="en-US" sz="1400" b="1" dirty="0">
              <a:solidFill>
                <a:schemeClr val="accent1"/>
              </a:solidFill>
              <a:effectLst/>
              <a:latin typeface="微软雅黑" panose="020B0503020204020204" pitchFamily="34" charset="-122"/>
              <a:ea typeface="微软雅黑" panose="020B0503020204020204" pitchFamily="34" charset="-122"/>
              <a:cs typeface="+mn-ea"/>
              <a:sym typeface="+mn-lt"/>
            </a:endParaRPr>
          </a:p>
          <a:p>
            <a:pPr lvl="0" algn="ctr" fontAlgn="auto"/>
            <a:r>
              <a:rPr lang="zh-CN" altLang="en-US" sz="1400" b="1" dirty="0">
                <a:solidFill>
                  <a:schemeClr val="accent1"/>
                </a:solidFill>
                <a:effectLst/>
                <a:latin typeface="微软雅黑" panose="020B0503020204020204" pitchFamily="34" charset="-122"/>
                <a:ea typeface="微软雅黑" panose="020B0503020204020204" pitchFamily="34" charset="-122"/>
                <a:cs typeface="+mn-ea"/>
                <a:sym typeface="+mn-lt"/>
              </a:rPr>
              <a:t>末端传感器</a:t>
            </a:r>
            <a:endParaRPr lang="zh-CN" altLang="en-US" sz="1400" b="1" dirty="0">
              <a:solidFill>
                <a:schemeClr val="accent1"/>
              </a:solidFill>
              <a:effectLst/>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275772" y="1754380"/>
            <a:ext cx="4083586" cy="2656844"/>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mn-ea"/>
                <a:sym typeface="+mn-lt"/>
              </a:rPr>
              <a:t>多参数集成感知终端应安装在活性炭吸附设施出口附近位置气流相对平稳的地方，避免烟道弯头和断面急剧变化；</a:t>
            </a:r>
            <a:endParaRPr lang="en-US" altLang="zh-CN" dirty="0">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mn-ea"/>
                <a:sym typeface="+mn-lt"/>
              </a:rPr>
              <a:t>智控屏应安装在治理设施附近位置，并提供220V电源；</a:t>
            </a:r>
            <a:endParaRPr lang="zh-CN" altLang="en-US" dirty="0">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274638" y="4501441"/>
            <a:ext cx="4083586" cy="1295509"/>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mn-ea"/>
                <a:sym typeface="+mn-lt"/>
              </a:rPr>
              <a:t>治污设施工作环境温度不高于50℃且不低于-20℃，相对湿度不高于</a:t>
            </a:r>
            <a:r>
              <a:rPr lang="en-US" altLang="zh-CN" dirty="0">
                <a:latin typeface="微软雅黑" panose="020B0503020204020204" pitchFamily="34" charset="-122"/>
                <a:ea typeface="微软雅黑" panose="020B0503020204020204" pitchFamily="34" charset="-122"/>
                <a:cs typeface="+mn-ea"/>
                <a:sym typeface="+mn-lt"/>
              </a:rPr>
              <a:t>7</a:t>
            </a:r>
            <a:r>
              <a:rPr lang="zh-CN" altLang="en-US" dirty="0">
                <a:latin typeface="微软雅黑" panose="020B0503020204020204" pitchFamily="34" charset="-122"/>
                <a:ea typeface="微软雅黑" panose="020B0503020204020204" pitchFamily="34" charset="-122"/>
                <a:cs typeface="+mn-ea"/>
                <a:sym typeface="+mn-lt"/>
              </a:rPr>
              <a:t>0%；</a:t>
            </a:r>
            <a:endParaRPr lang="zh-CN" altLang="en-US" dirty="0">
              <a:latin typeface="微软雅黑" panose="020B0503020204020204" pitchFamily="34" charset="-122"/>
              <a:ea typeface="微软雅黑" panose="020B0503020204020204" pitchFamily="34" charset="-122"/>
              <a:cs typeface="+mn-ea"/>
              <a:sym typeface="+mn-lt"/>
            </a:endParaRPr>
          </a:p>
        </p:txBody>
      </p:sp>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41" name="图片 40"/>
          <p:cNvPicPr>
            <a:picLocks noChangeAspect="1" noChangeArrowheads="1"/>
          </p:cNvPicPr>
          <p:nvPr/>
        </p:nvPicPr>
        <p:blipFill>
          <a:blip r:embed="rId1" cstate="print">
            <a:extLst>
              <a:ext uri="{28A0092B-C50C-407E-A947-70E740481C1C}">
                <a14:useLocalDpi xmlns:a14="http://schemas.microsoft.com/office/drawing/2010/main" val="0"/>
              </a:ext>
            </a:extLst>
          </a:blip>
          <a:srcRect l="20768" t="16253" r="23248" b="16162"/>
          <a:stretch>
            <a:fillRect/>
          </a:stretch>
        </p:blipFill>
        <p:spPr>
          <a:xfrm>
            <a:off x="1927431" y="1476668"/>
            <a:ext cx="3036110" cy="4887428"/>
          </a:xfrm>
          <a:prstGeom prst="rect">
            <a:avLst/>
          </a:prstGeom>
          <a:noFill/>
          <a:ln>
            <a:noFill/>
          </a:ln>
        </p:spPr>
      </p:pic>
      <p:sp>
        <p:nvSpPr>
          <p:cNvPr id="6" name="文本占位符 5"/>
          <p:cNvSpPr>
            <a:spLocks noGrp="1"/>
          </p:cNvSpPr>
          <p:nvPr>
            <p:ph type="body" sz="quarter" idx="10"/>
          </p:nvPr>
        </p:nvSpPr>
        <p:spPr>
          <a:xfrm>
            <a:off x="553085" y="377190"/>
            <a:ext cx="243127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五</a:t>
            </a:r>
            <a:r>
              <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、使用说明</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标题 3"/>
          <p:cNvSpPr/>
          <p:nvPr>
            <p:custDataLst>
              <p:tags r:id="rId2"/>
            </p:custDataLst>
          </p:nvPr>
        </p:nvSpPr>
        <p:spPr>
          <a:xfrm>
            <a:off x="633730" y="934720"/>
            <a:ext cx="1727633"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zh-CN" altLang="en-US" sz="2400" dirty="0">
                <a:solidFill>
                  <a:schemeClr val="tx1"/>
                </a:solidFill>
                <a:latin typeface="微软雅黑" panose="020B0503020204020204" pitchFamily="34" charset="-122"/>
                <a:ea typeface="微软雅黑" panose="020B0503020204020204" pitchFamily="34" charset="-122"/>
              </a:rPr>
              <a:t>现场端</a:t>
            </a:r>
            <a:endParaRPr sz="2400" dirty="0">
              <a:solidFill>
                <a:schemeClr val="tx1"/>
              </a:solidFill>
              <a:effectLst/>
              <a:latin typeface="微软雅黑" panose="020B0503020204020204" pitchFamily="34" charset="-122"/>
              <a:ea typeface="微软雅黑" panose="020B0503020204020204" pitchFamily="34" charset="-122"/>
            </a:endParaRPr>
          </a:p>
        </p:txBody>
      </p:sp>
      <p:grpSp>
        <p:nvGrpSpPr>
          <p:cNvPr id="5" name="koppt-图形"/>
          <p:cNvGrpSpPr/>
          <p:nvPr/>
        </p:nvGrpSpPr>
        <p:grpSpPr>
          <a:xfrm rot="21370184">
            <a:off x="4640937" y="5180727"/>
            <a:ext cx="1457012" cy="240688"/>
            <a:chOff x="1469308" y="2664471"/>
            <a:chExt cx="9256191" cy="1529054"/>
          </a:xfrm>
        </p:grpSpPr>
        <p:sp>
          <p:nvSpPr>
            <p:cNvPr id="38" name="www.koppt.cn"/>
            <p:cNvSpPr/>
            <p:nvPr/>
          </p:nvSpPr>
          <p:spPr>
            <a:xfrm>
              <a:off x="1469308" y="2664471"/>
              <a:ext cx="9256189" cy="1529054"/>
            </a:xfrm>
            <a:custGeom>
              <a:avLst/>
              <a:gdLst>
                <a:gd name="connsiteX0" fmla="*/ 7839148 w 9256189"/>
                <a:gd name="connsiteY0" fmla="*/ 0 h 1529054"/>
                <a:gd name="connsiteX1" fmla="*/ 9256189 w 9256189"/>
                <a:gd name="connsiteY1" fmla="*/ 301952 h 1529054"/>
                <a:gd name="connsiteX2" fmla="*/ 7602944 w 9256189"/>
                <a:gd name="connsiteY2" fmla="*/ 1441017 h 1529054"/>
                <a:gd name="connsiteX3" fmla="*/ 7872345 w 9256189"/>
                <a:gd name="connsiteY3" fmla="*/ 863495 h 1529054"/>
                <a:gd name="connsiteX4" fmla="*/ 3616498 w 9256189"/>
                <a:gd name="connsiteY4" fmla="*/ 1384634 h 1529054"/>
                <a:gd name="connsiteX5" fmla="*/ 2205264 w 9256189"/>
                <a:gd name="connsiteY5" fmla="*/ 702057 h 1529054"/>
                <a:gd name="connsiteX6" fmla="*/ 433073 w 9256189"/>
                <a:gd name="connsiteY6" fmla="*/ 977785 h 1529054"/>
                <a:gd name="connsiteX7" fmla="*/ 0 w 9256189"/>
                <a:gd name="connsiteY7" fmla="*/ 1529054 h 1529054"/>
                <a:gd name="connsiteX8" fmla="*/ 0 w 9256189"/>
                <a:gd name="connsiteY8" fmla="*/ 1109093 h 1529054"/>
                <a:gd name="connsiteX9" fmla="*/ 354401 w 9256189"/>
                <a:gd name="connsiteY9" fmla="*/ 688945 h 1529054"/>
                <a:gd name="connsiteX10" fmla="*/ 2297049 w 9256189"/>
                <a:gd name="connsiteY10" fmla="*/ 334544 h 1529054"/>
                <a:gd name="connsiteX11" fmla="*/ 3530895 w 9256189"/>
                <a:gd name="connsiteY11" fmla="*/ 885814 h 1529054"/>
                <a:gd name="connsiteX12" fmla="*/ 7939548 w 9256189"/>
                <a:gd name="connsiteY12" fmla="*/ 196753 h 152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6189" h="1529054">
                  <a:moveTo>
                    <a:pt x="7839148" y="0"/>
                  </a:moveTo>
                  <a:lnTo>
                    <a:pt x="9256189" y="301952"/>
                  </a:lnTo>
                  <a:lnTo>
                    <a:pt x="7602944" y="1441017"/>
                  </a:lnTo>
                  <a:lnTo>
                    <a:pt x="7872345" y="863495"/>
                  </a:lnTo>
                  <a:lnTo>
                    <a:pt x="3616498" y="1384634"/>
                  </a:lnTo>
                  <a:lnTo>
                    <a:pt x="2205264" y="702057"/>
                  </a:lnTo>
                  <a:lnTo>
                    <a:pt x="433073" y="977785"/>
                  </a:lnTo>
                  <a:lnTo>
                    <a:pt x="0" y="1529054"/>
                  </a:lnTo>
                  <a:lnTo>
                    <a:pt x="0" y="1109093"/>
                  </a:lnTo>
                  <a:lnTo>
                    <a:pt x="354401" y="688945"/>
                  </a:lnTo>
                  <a:lnTo>
                    <a:pt x="2297049" y="334544"/>
                  </a:lnTo>
                  <a:lnTo>
                    <a:pt x="3530895" y="885814"/>
                  </a:lnTo>
                  <a:lnTo>
                    <a:pt x="7939548" y="196753"/>
                  </a:lnTo>
                  <a:close/>
                </a:path>
              </a:pathLst>
            </a:custGeom>
            <a:solidFill>
              <a:schemeClr val="accent1"/>
            </a:solidFill>
            <a:ln w="1872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www.koppt.cn"/>
            <p:cNvSpPr/>
            <p:nvPr/>
          </p:nvSpPr>
          <p:spPr>
            <a:xfrm>
              <a:off x="2921378" y="2966425"/>
              <a:ext cx="7804121" cy="1139065"/>
            </a:xfrm>
            <a:custGeom>
              <a:avLst/>
              <a:gdLst>
                <a:gd name="connsiteX0" fmla="*/ 7804121 w 7804121"/>
                <a:gd name="connsiteY0" fmla="*/ 0 h 1139065"/>
                <a:gd name="connsiteX1" fmla="*/ 6150876 w 7804121"/>
                <a:gd name="connsiteY1" fmla="*/ 1139065 h 1139065"/>
                <a:gd name="connsiteX2" fmla="*/ 6420204 w 7804121"/>
                <a:gd name="connsiteY2" fmla="*/ 561575 h 1139065"/>
                <a:gd name="connsiteX3" fmla="*/ 2164430 w 7804121"/>
                <a:gd name="connsiteY3" fmla="*/ 1082683 h 1139065"/>
                <a:gd name="connsiteX4" fmla="*/ 753195 w 7804121"/>
                <a:gd name="connsiteY4" fmla="*/ 400106 h 1139065"/>
                <a:gd name="connsiteX5" fmla="*/ 0 w 7804121"/>
                <a:gd name="connsiteY5" fmla="*/ 517365 h 1139065"/>
                <a:gd name="connsiteX6" fmla="*/ 0 w 7804121"/>
                <a:gd name="connsiteY6" fmla="*/ 447122 h 1139065"/>
                <a:gd name="connsiteX7" fmla="*/ 749262 w 7804121"/>
                <a:gd name="connsiteY7" fmla="*/ 316001 h 1139065"/>
                <a:gd name="connsiteX8" fmla="*/ 2164430 w 7804121"/>
                <a:gd name="connsiteY8" fmla="*/ 999702 h 1139065"/>
                <a:gd name="connsiteX9" fmla="*/ 6473058 w 7804121"/>
                <a:gd name="connsiteY9" fmla="*/ 448246 h 1139065"/>
                <a:gd name="connsiteX10" fmla="*/ 6643141 w 7804121"/>
                <a:gd name="connsiteY10" fmla="*/ 422583 h 1139065"/>
                <a:gd name="connsiteX11" fmla="*/ 6530190 w 7804121"/>
                <a:gd name="connsiteY11" fmla="*/ 709176 h 1139065"/>
                <a:gd name="connsiteX12" fmla="*/ 7665134 w 7804121"/>
                <a:gd name="connsiteY12" fmla="*/ 17420 h 1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121" h="1139065">
                  <a:moveTo>
                    <a:pt x="7804121" y="0"/>
                  </a:moveTo>
                  <a:lnTo>
                    <a:pt x="6150876" y="1139065"/>
                  </a:lnTo>
                  <a:lnTo>
                    <a:pt x="6420204" y="561575"/>
                  </a:lnTo>
                  <a:lnTo>
                    <a:pt x="2164430" y="1082683"/>
                  </a:lnTo>
                  <a:lnTo>
                    <a:pt x="753195" y="400106"/>
                  </a:lnTo>
                  <a:lnTo>
                    <a:pt x="0" y="517365"/>
                  </a:lnTo>
                  <a:lnTo>
                    <a:pt x="0" y="447122"/>
                  </a:lnTo>
                  <a:lnTo>
                    <a:pt x="749262" y="316001"/>
                  </a:lnTo>
                  <a:lnTo>
                    <a:pt x="2164430" y="999702"/>
                  </a:lnTo>
                  <a:lnTo>
                    <a:pt x="6473058" y="448246"/>
                  </a:lnTo>
                  <a:lnTo>
                    <a:pt x="6643141" y="422583"/>
                  </a:lnTo>
                  <a:lnTo>
                    <a:pt x="6530190" y="709176"/>
                  </a:lnTo>
                  <a:lnTo>
                    <a:pt x="7665134" y="17420"/>
                  </a:lnTo>
                  <a:close/>
                </a:path>
              </a:pathLst>
            </a:custGeom>
            <a:gradFill>
              <a:gsLst>
                <a:gs pos="0">
                  <a:schemeClr val="accent1">
                    <a:lumMod val="50000"/>
                    <a:alpha val="0"/>
                  </a:schemeClr>
                </a:gs>
                <a:gs pos="100000">
                  <a:schemeClr val="accent1">
                    <a:lumMod val="50000"/>
                  </a:schemeClr>
                </a:gs>
              </a:gsLst>
              <a:lin ang="0" scaled="1"/>
            </a:gradFill>
            <a:ln w="1872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 name="koppt-图形"/>
          <p:cNvGrpSpPr/>
          <p:nvPr/>
        </p:nvGrpSpPr>
        <p:grpSpPr>
          <a:xfrm rot="21158888">
            <a:off x="4536927" y="3587462"/>
            <a:ext cx="1457012" cy="240688"/>
            <a:chOff x="1469308" y="2664471"/>
            <a:chExt cx="9256191" cy="1529054"/>
          </a:xfrm>
        </p:grpSpPr>
        <p:sp>
          <p:nvSpPr>
            <p:cNvPr id="36" name="www.koppt.cn"/>
            <p:cNvSpPr/>
            <p:nvPr/>
          </p:nvSpPr>
          <p:spPr>
            <a:xfrm>
              <a:off x="1469308" y="2664471"/>
              <a:ext cx="9256189" cy="1529054"/>
            </a:xfrm>
            <a:custGeom>
              <a:avLst/>
              <a:gdLst>
                <a:gd name="connsiteX0" fmla="*/ 7839148 w 9256189"/>
                <a:gd name="connsiteY0" fmla="*/ 0 h 1529054"/>
                <a:gd name="connsiteX1" fmla="*/ 9256189 w 9256189"/>
                <a:gd name="connsiteY1" fmla="*/ 301952 h 1529054"/>
                <a:gd name="connsiteX2" fmla="*/ 7602944 w 9256189"/>
                <a:gd name="connsiteY2" fmla="*/ 1441017 h 1529054"/>
                <a:gd name="connsiteX3" fmla="*/ 7872345 w 9256189"/>
                <a:gd name="connsiteY3" fmla="*/ 863495 h 1529054"/>
                <a:gd name="connsiteX4" fmla="*/ 3616498 w 9256189"/>
                <a:gd name="connsiteY4" fmla="*/ 1384634 h 1529054"/>
                <a:gd name="connsiteX5" fmla="*/ 2205264 w 9256189"/>
                <a:gd name="connsiteY5" fmla="*/ 702057 h 1529054"/>
                <a:gd name="connsiteX6" fmla="*/ 433073 w 9256189"/>
                <a:gd name="connsiteY6" fmla="*/ 977785 h 1529054"/>
                <a:gd name="connsiteX7" fmla="*/ 0 w 9256189"/>
                <a:gd name="connsiteY7" fmla="*/ 1529054 h 1529054"/>
                <a:gd name="connsiteX8" fmla="*/ 0 w 9256189"/>
                <a:gd name="connsiteY8" fmla="*/ 1109093 h 1529054"/>
                <a:gd name="connsiteX9" fmla="*/ 354401 w 9256189"/>
                <a:gd name="connsiteY9" fmla="*/ 688945 h 1529054"/>
                <a:gd name="connsiteX10" fmla="*/ 2297049 w 9256189"/>
                <a:gd name="connsiteY10" fmla="*/ 334544 h 1529054"/>
                <a:gd name="connsiteX11" fmla="*/ 3530895 w 9256189"/>
                <a:gd name="connsiteY11" fmla="*/ 885814 h 1529054"/>
                <a:gd name="connsiteX12" fmla="*/ 7939548 w 9256189"/>
                <a:gd name="connsiteY12" fmla="*/ 196753 h 152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6189" h="1529054">
                  <a:moveTo>
                    <a:pt x="7839148" y="0"/>
                  </a:moveTo>
                  <a:lnTo>
                    <a:pt x="9256189" y="301952"/>
                  </a:lnTo>
                  <a:lnTo>
                    <a:pt x="7602944" y="1441017"/>
                  </a:lnTo>
                  <a:lnTo>
                    <a:pt x="7872345" y="863495"/>
                  </a:lnTo>
                  <a:lnTo>
                    <a:pt x="3616498" y="1384634"/>
                  </a:lnTo>
                  <a:lnTo>
                    <a:pt x="2205264" y="702057"/>
                  </a:lnTo>
                  <a:lnTo>
                    <a:pt x="433073" y="977785"/>
                  </a:lnTo>
                  <a:lnTo>
                    <a:pt x="0" y="1529054"/>
                  </a:lnTo>
                  <a:lnTo>
                    <a:pt x="0" y="1109093"/>
                  </a:lnTo>
                  <a:lnTo>
                    <a:pt x="354401" y="688945"/>
                  </a:lnTo>
                  <a:lnTo>
                    <a:pt x="2297049" y="334544"/>
                  </a:lnTo>
                  <a:lnTo>
                    <a:pt x="3530895" y="885814"/>
                  </a:lnTo>
                  <a:lnTo>
                    <a:pt x="7939548" y="196753"/>
                  </a:lnTo>
                  <a:close/>
                </a:path>
              </a:pathLst>
            </a:custGeom>
            <a:solidFill>
              <a:schemeClr val="accent1"/>
            </a:solidFill>
            <a:ln w="1872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www.koppt.cn"/>
            <p:cNvSpPr/>
            <p:nvPr/>
          </p:nvSpPr>
          <p:spPr>
            <a:xfrm>
              <a:off x="2921378" y="2966425"/>
              <a:ext cx="7804121" cy="1139065"/>
            </a:xfrm>
            <a:custGeom>
              <a:avLst/>
              <a:gdLst>
                <a:gd name="connsiteX0" fmla="*/ 7804121 w 7804121"/>
                <a:gd name="connsiteY0" fmla="*/ 0 h 1139065"/>
                <a:gd name="connsiteX1" fmla="*/ 6150876 w 7804121"/>
                <a:gd name="connsiteY1" fmla="*/ 1139065 h 1139065"/>
                <a:gd name="connsiteX2" fmla="*/ 6420204 w 7804121"/>
                <a:gd name="connsiteY2" fmla="*/ 561575 h 1139065"/>
                <a:gd name="connsiteX3" fmla="*/ 2164430 w 7804121"/>
                <a:gd name="connsiteY3" fmla="*/ 1082683 h 1139065"/>
                <a:gd name="connsiteX4" fmla="*/ 753195 w 7804121"/>
                <a:gd name="connsiteY4" fmla="*/ 400106 h 1139065"/>
                <a:gd name="connsiteX5" fmla="*/ 0 w 7804121"/>
                <a:gd name="connsiteY5" fmla="*/ 517365 h 1139065"/>
                <a:gd name="connsiteX6" fmla="*/ 0 w 7804121"/>
                <a:gd name="connsiteY6" fmla="*/ 447122 h 1139065"/>
                <a:gd name="connsiteX7" fmla="*/ 749262 w 7804121"/>
                <a:gd name="connsiteY7" fmla="*/ 316001 h 1139065"/>
                <a:gd name="connsiteX8" fmla="*/ 2164430 w 7804121"/>
                <a:gd name="connsiteY8" fmla="*/ 999702 h 1139065"/>
                <a:gd name="connsiteX9" fmla="*/ 6473058 w 7804121"/>
                <a:gd name="connsiteY9" fmla="*/ 448246 h 1139065"/>
                <a:gd name="connsiteX10" fmla="*/ 6643141 w 7804121"/>
                <a:gd name="connsiteY10" fmla="*/ 422583 h 1139065"/>
                <a:gd name="connsiteX11" fmla="*/ 6530190 w 7804121"/>
                <a:gd name="connsiteY11" fmla="*/ 709176 h 1139065"/>
                <a:gd name="connsiteX12" fmla="*/ 7665134 w 7804121"/>
                <a:gd name="connsiteY12" fmla="*/ 17420 h 1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121" h="1139065">
                  <a:moveTo>
                    <a:pt x="7804121" y="0"/>
                  </a:moveTo>
                  <a:lnTo>
                    <a:pt x="6150876" y="1139065"/>
                  </a:lnTo>
                  <a:lnTo>
                    <a:pt x="6420204" y="561575"/>
                  </a:lnTo>
                  <a:lnTo>
                    <a:pt x="2164430" y="1082683"/>
                  </a:lnTo>
                  <a:lnTo>
                    <a:pt x="753195" y="400106"/>
                  </a:lnTo>
                  <a:lnTo>
                    <a:pt x="0" y="517365"/>
                  </a:lnTo>
                  <a:lnTo>
                    <a:pt x="0" y="447122"/>
                  </a:lnTo>
                  <a:lnTo>
                    <a:pt x="749262" y="316001"/>
                  </a:lnTo>
                  <a:lnTo>
                    <a:pt x="2164430" y="999702"/>
                  </a:lnTo>
                  <a:lnTo>
                    <a:pt x="6473058" y="448246"/>
                  </a:lnTo>
                  <a:lnTo>
                    <a:pt x="6643141" y="422583"/>
                  </a:lnTo>
                  <a:lnTo>
                    <a:pt x="6530190" y="709176"/>
                  </a:lnTo>
                  <a:lnTo>
                    <a:pt x="7665134" y="17420"/>
                  </a:lnTo>
                  <a:close/>
                </a:path>
              </a:pathLst>
            </a:custGeom>
            <a:gradFill>
              <a:gsLst>
                <a:gs pos="0">
                  <a:schemeClr val="accent1">
                    <a:lumMod val="50000"/>
                    <a:alpha val="0"/>
                  </a:schemeClr>
                </a:gs>
                <a:gs pos="100000">
                  <a:schemeClr val="accent1">
                    <a:lumMod val="50000"/>
                  </a:schemeClr>
                </a:gs>
              </a:gsLst>
              <a:lin ang="0" scaled="1"/>
            </a:gradFill>
            <a:ln w="1872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8" name="koppt-图形"/>
          <p:cNvGrpSpPr/>
          <p:nvPr/>
        </p:nvGrpSpPr>
        <p:grpSpPr>
          <a:xfrm rot="21145980">
            <a:off x="4495980" y="2353495"/>
            <a:ext cx="1457012" cy="240688"/>
            <a:chOff x="1469308" y="2664471"/>
            <a:chExt cx="9256191" cy="1529054"/>
          </a:xfrm>
        </p:grpSpPr>
        <p:sp>
          <p:nvSpPr>
            <p:cNvPr id="34" name="www.koppt.cn"/>
            <p:cNvSpPr/>
            <p:nvPr/>
          </p:nvSpPr>
          <p:spPr>
            <a:xfrm>
              <a:off x="1469308" y="2664471"/>
              <a:ext cx="9256189" cy="1529054"/>
            </a:xfrm>
            <a:custGeom>
              <a:avLst/>
              <a:gdLst>
                <a:gd name="connsiteX0" fmla="*/ 7839148 w 9256189"/>
                <a:gd name="connsiteY0" fmla="*/ 0 h 1529054"/>
                <a:gd name="connsiteX1" fmla="*/ 9256189 w 9256189"/>
                <a:gd name="connsiteY1" fmla="*/ 301952 h 1529054"/>
                <a:gd name="connsiteX2" fmla="*/ 7602944 w 9256189"/>
                <a:gd name="connsiteY2" fmla="*/ 1441017 h 1529054"/>
                <a:gd name="connsiteX3" fmla="*/ 7872345 w 9256189"/>
                <a:gd name="connsiteY3" fmla="*/ 863495 h 1529054"/>
                <a:gd name="connsiteX4" fmla="*/ 3616498 w 9256189"/>
                <a:gd name="connsiteY4" fmla="*/ 1384634 h 1529054"/>
                <a:gd name="connsiteX5" fmla="*/ 2205264 w 9256189"/>
                <a:gd name="connsiteY5" fmla="*/ 702057 h 1529054"/>
                <a:gd name="connsiteX6" fmla="*/ 433073 w 9256189"/>
                <a:gd name="connsiteY6" fmla="*/ 977785 h 1529054"/>
                <a:gd name="connsiteX7" fmla="*/ 0 w 9256189"/>
                <a:gd name="connsiteY7" fmla="*/ 1529054 h 1529054"/>
                <a:gd name="connsiteX8" fmla="*/ 0 w 9256189"/>
                <a:gd name="connsiteY8" fmla="*/ 1109093 h 1529054"/>
                <a:gd name="connsiteX9" fmla="*/ 354401 w 9256189"/>
                <a:gd name="connsiteY9" fmla="*/ 688945 h 1529054"/>
                <a:gd name="connsiteX10" fmla="*/ 2297049 w 9256189"/>
                <a:gd name="connsiteY10" fmla="*/ 334544 h 1529054"/>
                <a:gd name="connsiteX11" fmla="*/ 3530895 w 9256189"/>
                <a:gd name="connsiteY11" fmla="*/ 885814 h 1529054"/>
                <a:gd name="connsiteX12" fmla="*/ 7939548 w 9256189"/>
                <a:gd name="connsiteY12" fmla="*/ 196753 h 152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6189" h="1529054">
                  <a:moveTo>
                    <a:pt x="7839148" y="0"/>
                  </a:moveTo>
                  <a:lnTo>
                    <a:pt x="9256189" y="301952"/>
                  </a:lnTo>
                  <a:lnTo>
                    <a:pt x="7602944" y="1441017"/>
                  </a:lnTo>
                  <a:lnTo>
                    <a:pt x="7872345" y="863495"/>
                  </a:lnTo>
                  <a:lnTo>
                    <a:pt x="3616498" y="1384634"/>
                  </a:lnTo>
                  <a:lnTo>
                    <a:pt x="2205264" y="702057"/>
                  </a:lnTo>
                  <a:lnTo>
                    <a:pt x="433073" y="977785"/>
                  </a:lnTo>
                  <a:lnTo>
                    <a:pt x="0" y="1529054"/>
                  </a:lnTo>
                  <a:lnTo>
                    <a:pt x="0" y="1109093"/>
                  </a:lnTo>
                  <a:lnTo>
                    <a:pt x="354401" y="688945"/>
                  </a:lnTo>
                  <a:lnTo>
                    <a:pt x="2297049" y="334544"/>
                  </a:lnTo>
                  <a:lnTo>
                    <a:pt x="3530895" y="885814"/>
                  </a:lnTo>
                  <a:lnTo>
                    <a:pt x="7939548" y="196753"/>
                  </a:lnTo>
                  <a:close/>
                </a:path>
              </a:pathLst>
            </a:custGeom>
            <a:solidFill>
              <a:schemeClr val="accent1"/>
            </a:solidFill>
            <a:ln w="1872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www.koppt.cn"/>
            <p:cNvSpPr/>
            <p:nvPr/>
          </p:nvSpPr>
          <p:spPr>
            <a:xfrm>
              <a:off x="2921378" y="2966425"/>
              <a:ext cx="7804121" cy="1139065"/>
            </a:xfrm>
            <a:custGeom>
              <a:avLst/>
              <a:gdLst>
                <a:gd name="connsiteX0" fmla="*/ 7804121 w 7804121"/>
                <a:gd name="connsiteY0" fmla="*/ 0 h 1139065"/>
                <a:gd name="connsiteX1" fmla="*/ 6150876 w 7804121"/>
                <a:gd name="connsiteY1" fmla="*/ 1139065 h 1139065"/>
                <a:gd name="connsiteX2" fmla="*/ 6420204 w 7804121"/>
                <a:gd name="connsiteY2" fmla="*/ 561575 h 1139065"/>
                <a:gd name="connsiteX3" fmla="*/ 2164430 w 7804121"/>
                <a:gd name="connsiteY3" fmla="*/ 1082683 h 1139065"/>
                <a:gd name="connsiteX4" fmla="*/ 753195 w 7804121"/>
                <a:gd name="connsiteY4" fmla="*/ 400106 h 1139065"/>
                <a:gd name="connsiteX5" fmla="*/ 0 w 7804121"/>
                <a:gd name="connsiteY5" fmla="*/ 517365 h 1139065"/>
                <a:gd name="connsiteX6" fmla="*/ 0 w 7804121"/>
                <a:gd name="connsiteY6" fmla="*/ 447122 h 1139065"/>
                <a:gd name="connsiteX7" fmla="*/ 749262 w 7804121"/>
                <a:gd name="connsiteY7" fmla="*/ 316001 h 1139065"/>
                <a:gd name="connsiteX8" fmla="*/ 2164430 w 7804121"/>
                <a:gd name="connsiteY8" fmla="*/ 999702 h 1139065"/>
                <a:gd name="connsiteX9" fmla="*/ 6473058 w 7804121"/>
                <a:gd name="connsiteY9" fmla="*/ 448246 h 1139065"/>
                <a:gd name="connsiteX10" fmla="*/ 6643141 w 7804121"/>
                <a:gd name="connsiteY10" fmla="*/ 422583 h 1139065"/>
                <a:gd name="connsiteX11" fmla="*/ 6530190 w 7804121"/>
                <a:gd name="connsiteY11" fmla="*/ 709176 h 1139065"/>
                <a:gd name="connsiteX12" fmla="*/ 7665134 w 7804121"/>
                <a:gd name="connsiteY12" fmla="*/ 17420 h 1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4121" h="1139065">
                  <a:moveTo>
                    <a:pt x="7804121" y="0"/>
                  </a:moveTo>
                  <a:lnTo>
                    <a:pt x="6150876" y="1139065"/>
                  </a:lnTo>
                  <a:lnTo>
                    <a:pt x="6420204" y="561575"/>
                  </a:lnTo>
                  <a:lnTo>
                    <a:pt x="2164430" y="1082683"/>
                  </a:lnTo>
                  <a:lnTo>
                    <a:pt x="753195" y="400106"/>
                  </a:lnTo>
                  <a:lnTo>
                    <a:pt x="0" y="517365"/>
                  </a:lnTo>
                  <a:lnTo>
                    <a:pt x="0" y="447122"/>
                  </a:lnTo>
                  <a:lnTo>
                    <a:pt x="749262" y="316001"/>
                  </a:lnTo>
                  <a:lnTo>
                    <a:pt x="2164430" y="999702"/>
                  </a:lnTo>
                  <a:lnTo>
                    <a:pt x="6473058" y="448246"/>
                  </a:lnTo>
                  <a:lnTo>
                    <a:pt x="6643141" y="422583"/>
                  </a:lnTo>
                  <a:lnTo>
                    <a:pt x="6530190" y="709176"/>
                  </a:lnTo>
                  <a:lnTo>
                    <a:pt x="7665134" y="17420"/>
                  </a:lnTo>
                  <a:close/>
                </a:path>
              </a:pathLst>
            </a:custGeom>
            <a:gradFill>
              <a:gsLst>
                <a:gs pos="0">
                  <a:schemeClr val="accent1">
                    <a:lumMod val="50000"/>
                    <a:alpha val="0"/>
                  </a:schemeClr>
                </a:gs>
                <a:gs pos="100000">
                  <a:schemeClr val="accent1">
                    <a:lumMod val="50000"/>
                  </a:schemeClr>
                </a:gs>
              </a:gsLst>
              <a:lin ang="0" scaled="1"/>
            </a:gradFill>
            <a:ln w="18722"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9" name="组合 8"/>
          <p:cNvGrpSpPr/>
          <p:nvPr/>
        </p:nvGrpSpPr>
        <p:grpSpPr>
          <a:xfrm>
            <a:off x="5973713" y="1377669"/>
            <a:ext cx="2310709" cy="1311059"/>
            <a:chOff x="6172891" y="1590054"/>
            <a:chExt cx="2589597" cy="1389935"/>
          </a:xfrm>
        </p:grpSpPr>
        <p:sp>
          <p:nvSpPr>
            <p:cNvPr id="27" name="www.koppt.cn"/>
            <p:cNvSpPr/>
            <p:nvPr/>
          </p:nvSpPr>
          <p:spPr>
            <a:xfrm>
              <a:off x="6237542" y="1693135"/>
              <a:ext cx="2479883" cy="1213295"/>
            </a:xfrm>
            <a:prstGeom prst="snip2DiagRect">
              <a:avLst>
                <a:gd name="adj1" fmla="val 11218"/>
                <a:gd name="adj2" fmla="val 0"/>
              </a:avLst>
            </a:prstGeom>
            <a:gradFill flip="none" rotWithShape="1">
              <a:gsLst>
                <a:gs pos="43000">
                  <a:schemeClr val="accent1">
                    <a:alpha val="42000"/>
                  </a:schemeClr>
                </a:gs>
                <a:gs pos="0">
                  <a:schemeClr val="accent1">
                    <a:alpha val="36000"/>
                  </a:schemeClr>
                </a:gs>
                <a:gs pos="100000">
                  <a:schemeClr val="accent1"/>
                </a:gs>
              </a:gsLst>
              <a:path path="circle">
                <a:fillToRect l="100000" t="100000"/>
              </a:path>
              <a:tileRect r="-100000" b="-100000"/>
            </a:gra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FFFFFF"/>
                  </a:solidFill>
                  <a:latin typeface="微软雅黑" panose="020B0503020204020204" pitchFamily="34" charset="-122"/>
                  <a:ea typeface="微软雅黑" panose="020B0503020204020204" pitchFamily="34" charset="-122"/>
                </a:rPr>
                <a:t>显示设施基本信息，如设施名称、装填量、运行时长等</a:t>
              </a:r>
              <a:endPar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8" name="www.koppt.cn"/>
            <p:cNvSpPr/>
            <p:nvPr/>
          </p:nvSpPr>
          <p:spPr>
            <a:xfrm>
              <a:off x="6300431" y="2805117"/>
              <a:ext cx="524110" cy="50951"/>
            </a:xfrm>
            <a:custGeom>
              <a:avLst/>
              <a:gdLst>
                <a:gd name="connsiteX0" fmla="*/ 759697 w 802208"/>
                <a:gd name="connsiteY0" fmla="*/ 0 h 61439"/>
                <a:gd name="connsiteX1" fmla="*/ 802208 w 802208"/>
                <a:gd name="connsiteY1" fmla="*/ 0 h 61439"/>
                <a:gd name="connsiteX2" fmla="*/ 788038 w 802208"/>
                <a:gd name="connsiteY2" fmla="*/ 61439 h 61439"/>
                <a:gd name="connsiteX3" fmla="*/ 745527 w 802208"/>
                <a:gd name="connsiteY3" fmla="*/ 61439 h 61439"/>
                <a:gd name="connsiteX4" fmla="*/ 685150 w 802208"/>
                <a:gd name="connsiteY4" fmla="*/ 0 h 61439"/>
                <a:gd name="connsiteX5" fmla="*/ 727661 w 802208"/>
                <a:gd name="connsiteY5" fmla="*/ 0 h 61439"/>
                <a:gd name="connsiteX6" fmla="*/ 713491 w 802208"/>
                <a:gd name="connsiteY6" fmla="*/ 61439 h 61439"/>
                <a:gd name="connsiteX7" fmla="*/ 670980 w 802208"/>
                <a:gd name="connsiteY7" fmla="*/ 61439 h 61439"/>
                <a:gd name="connsiteX8" fmla="*/ 610599 w 802208"/>
                <a:gd name="connsiteY8" fmla="*/ 0 h 61439"/>
                <a:gd name="connsiteX9" fmla="*/ 653110 w 802208"/>
                <a:gd name="connsiteY9" fmla="*/ 0 h 61439"/>
                <a:gd name="connsiteX10" fmla="*/ 638940 w 802208"/>
                <a:gd name="connsiteY10" fmla="*/ 61439 h 61439"/>
                <a:gd name="connsiteX11" fmla="*/ 596429 w 802208"/>
                <a:gd name="connsiteY11" fmla="*/ 61439 h 61439"/>
                <a:gd name="connsiteX12" fmla="*/ 536060 w 802208"/>
                <a:gd name="connsiteY12" fmla="*/ 0 h 61439"/>
                <a:gd name="connsiteX13" fmla="*/ 578571 w 802208"/>
                <a:gd name="connsiteY13" fmla="*/ 0 h 61439"/>
                <a:gd name="connsiteX14" fmla="*/ 564401 w 802208"/>
                <a:gd name="connsiteY14" fmla="*/ 61439 h 61439"/>
                <a:gd name="connsiteX15" fmla="*/ 521890 w 802208"/>
                <a:gd name="connsiteY15" fmla="*/ 61439 h 61439"/>
                <a:gd name="connsiteX16" fmla="*/ 461498 w 802208"/>
                <a:gd name="connsiteY16" fmla="*/ 0 h 61439"/>
                <a:gd name="connsiteX17" fmla="*/ 504009 w 802208"/>
                <a:gd name="connsiteY17" fmla="*/ 0 h 61439"/>
                <a:gd name="connsiteX18" fmla="*/ 489839 w 802208"/>
                <a:gd name="connsiteY18" fmla="*/ 61439 h 61439"/>
                <a:gd name="connsiteX19" fmla="*/ 447328 w 802208"/>
                <a:gd name="connsiteY19" fmla="*/ 61439 h 61439"/>
                <a:gd name="connsiteX20" fmla="*/ 386946 w 802208"/>
                <a:gd name="connsiteY20" fmla="*/ 0 h 61439"/>
                <a:gd name="connsiteX21" fmla="*/ 429457 w 802208"/>
                <a:gd name="connsiteY21" fmla="*/ 0 h 61439"/>
                <a:gd name="connsiteX22" fmla="*/ 415287 w 802208"/>
                <a:gd name="connsiteY22" fmla="*/ 61439 h 61439"/>
                <a:gd name="connsiteX23" fmla="*/ 372776 w 802208"/>
                <a:gd name="connsiteY23" fmla="*/ 61439 h 61439"/>
                <a:gd name="connsiteX24" fmla="*/ 312388 w 802208"/>
                <a:gd name="connsiteY24" fmla="*/ 0 h 61439"/>
                <a:gd name="connsiteX25" fmla="*/ 354899 w 802208"/>
                <a:gd name="connsiteY25" fmla="*/ 0 h 61439"/>
                <a:gd name="connsiteX26" fmla="*/ 340729 w 802208"/>
                <a:gd name="connsiteY26" fmla="*/ 61439 h 61439"/>
                <a:gd name="connsiteX27" fmla="*/ 298218 w 802208"/>
                <a:gd name="connsiteY27" fmla="*/ 61439 h 61439"/>
                <a:gd name="connsiteX28" fmla="*/ 237837 w 802208"/>
                <a:gd name="connsiteY28" fmla="*/ 0 h 61439"/>
                <a:gd name="connsiteX29" fmla="*/ 280348 w 802208"/>
                <a:gd name="connsiteY29" fmla="*/ 0 h 61439"/>
                <a:gd name="connsiteX30" fmla="*/ 266178 w 802208"/>
                <a:gd name="connsiteY30" fmla="*/ 61439 h 61439"/>
                <a:gd name="connsiteX31" fmla="*/ 223667 w 802208"/>
                <a:gd name="connsiteY31" fmla="*/ 61439 h 61439"/>
                <a:gd name="connsiteX32" fmla="*/ 163284 w 802208"/>
                <a:gd name="connsiteY32" fmla="*/ 0 h 61439"/>
                <a:gd name="connsiteX33" fmla="*/ 205795 w 802208"/>
                <a:gd name="connsiteY33" fmla="*/ 0 h 61439"/>
                <a:gd name="connsiteX34" fmla="*/ 191625 w 802208"/>
                <a:gd name="connsiteY34" fmla="*/ 61439 h 61439"/>
                <a:gd name="connsiteX35" fmla="*/ 149114 w 802208"/>
                <a:gd name="connsiteY35" fmla="*/ 61439 h 61439"/>
                <a:gd name="connsiteX36" fmla="*/ 88729 w 802208"/>
                <a:gd name="connsiteY36" fmla="*/ 0 h 61439"/>
                <a:gd name="connsiteX37" fmla="*/ 131240 w 802208"/>
                <a:gd name="connsiteY37" fmla="*/ 0 h 61439"/>
                <a:gd name="connsiteX38" fmla="*/ 117070 w 802208"/>
                <a:gd name="connsiteY38" fmla="*/ 61439 h 61439"/>
                <a:gd name="connsiteX39" fmla="*/ 74559 w 802208"/>
                <a:gd name="connsiteY39" fmla="*/ 61439 h 61439"/>
                <a:gd name="connsiteX40" fmla="*/ 14170 w 802208"/>
                <a:gd name="connsiteY40" fmla="*/ 0 h 61439"/>
                <a:gd name="connsiteX41" fmla="*/ 56681 w 802208"/>
                <a:gd name="connsiteY41" fmla="*/ 0 h 61439"/>
                <a:gd name="connsiteX42" fmla="*/ 42511 w 802208"/>
                <a:gd name="connsiteY42" fmla="*/ 61439 h 61439"/>
                <a:gd name="connsiteX43" fmla="*/ 0 w 802208"/>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08" h="61439">
                  <a:moveTo>
                    <a:pt x="759697" y="0"/>
                  </a:moveTo>
                  <a:lnTo>
                    <a:pt x="802208" y="0"/>
                  </a:lnTo>
                  <a:lnTo>
                    <a:pt x="788038" y="61439"/>
                  </a:lnTo>
                  <a:lnTo>
                    <a:pt x="745527" y="61439"/>
                  </a:lnTo>
                  <a:close/>
                  <a:moveTo>
                    <a:pt x="685150" y="0"/>
                  </a:moveTo>
                  <a:lnTo>
                    <a:pt x="727661" y="0"/>
                  </a:lnTo>
                  <a:lnTo>
                    <a:pt x="713491" y="61439"/>
                  </a:lnTo>
                  <a:lnTo>
                    <a:pt x="670980" y="61439"/>
                  </a:lnTo>
                  <a:close/>
                  <a:moveTo>
                    <a:pt x="610599" y="0"/>
                  </a:moveTo>
                  <a:lnTo>
                    <a:pt x="653110" y="0"/>
                  </a:lnTo>
                  <a:lnTo>
                    <a:pt x="638940" y="61439"/>
                  </a:lnTo>
                  <a:lnTo>
                    <a:pt x="596429" y="61439"/>
                  </a:lnTo>
                  <a:close/>
                  <a:moveTo>
                    <a:pt x="536060" y="0"/>
                  </a:moveTo>
                  <a:lnTo>
                    <a:pt x="578571" y="0"/>
                  </a:lnTo>
                  <a:lnTo>
                    <a:pt x="564401" y="61439"/>
                  </a:lnTo>
                  <a:lnTo>
                    <a:pt x="521890" y="61439"/>
                  </a:lnTo>
                  <a:close/>
                  <a:moveTo>
                    <a:pt x="461498" y="0"/>
                  </a:moveTo>
                  <a:lnTo>
                    <a:pt x="504009" y="0"/>
                  </a:lnTo>
                  <a:lnTo>
                    <a:pt x="489839" y="61439"/>
                  </a:lnTo>
                  <a:lnTo>
                    <a:pt x="447328" y="61439"/>
                  </a:lnTo>
                  <a:close/>
                  <a:moveTo>
                    <a:pt x="386946" y="0"/>
                  </a:moveTo>
                  <a:lnTo>
                    <a:pt x="429457" y="0"/>
                  </a:lnTo>
                  <a:lnTo>
                    <a:pt x="415287" y="61439"/>
                  </a:lnTo>
                  <a:lnTo>
                    <a:pt x="372776" y="61439"/>
                  </a:lnTo>
                  <a:close/>
                  <a:moveTo>
                    <a:pt x="312388" y="0"/>
                  </a:moveTo>
                  <a:lnTo>
                    <a:pt x="354899" y="0"/>
                  </a:lnTo>
                  <a:lnTo>
                    <a:pt x="340729" y="61439"/>
                  </a:lnTo>
                  <a:lnTo>
                    <a:pt x="298218" y="61439"/>
                  </a:lnTo>
                  <a:close/>
                  <a:moveTo>
                    <a:pt x="237837" y="0"/>
                  </a:moveTo>
                  <a:lnTo>
                    <a:pt x="280348" y="0"/>
                  </a:lnTo>
                  <a:lnTo>
                    <a:pt x="266178" y="61439"/>
                  </a:lnTo>
                  <a:lnTo>
                    <a:pt x="223667" y="61439"/>
                  </a:lnTo>
                  <a:close/>
                  <a:moveTo>
                    <a:pt x="163284" y="0"/>
                  </a:moveTo>
                  <a:lnTo>
                    <a:pt x="205795" y="0"/>
                  </a:lnTo>
                  <a:lnTo>
                    <a:pt x="191625" y="61439"/>
                  </a:lnTo>
                  <a:lnTo>
                    <a:pt x="149114" y="61439"/>
                  </a:lnTo>
                  <a:close/>
                  <a:moveTo>
                    <a:pt x="88729" y="0"/>
                  </a:moveTo>
                  <a:lnTo>
                    <a:pt x="131240" y="0"/>
                  </a:lnTo>
                  <a:lnTo>
                    <a:pt x="117070" y="61439"/>
                  </a:lnTo>
                  <a:lnTo>
                    <a:pt x="74559" y="61439"/>
                  </a:lnTo>
                  <a:close/>
                  <a:moveTo>
                    <a:pt x="14170" y="0"/>
                  </a:moveTo>
                  <a:lnTo>
                    <a:pt x="56681" y="0"/>
                  </a:lnTo>
                  <a:lnTo>
                    <a:pt x="42511" y="61439"/>
                  </a:lnTo>
                  <a:lnTo>
                    <a:pt x="0" y="61439"/>
                  </a:lnTo>
                  <a:close/>
                </a:path>
              </a:pathLst>
            </a:custGeom>
            <a:gradFill flip="none" rotWithShape="1">
              <a:gsLst>
                <a:gs pos="0">
                  <a:schemeClr val="accent1"/>
                </a:gs>
                <a:gs pos="100000">
                  <a:schemeClr val="accent1">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sp>
          <p:nvSpPr>
            <p:cNvPr id="29" name="www.koppt.cn"/>
            <p:cNvSpPr/>
            <p:nvPr/>
          </p:nvSpPr>
          <p:spPr>
            <a:xfrm>
              <a:off x="8193310" y="1590054"/>
              <a:ext cx="524138" cy="50951"/>
            </a:xfrm>
            <a:custGeom>
              <a:avLst/>
              <a:gdLst>
                <a:gd name="connsiteX0" fmla="*/ 759739 w 802250"/>
                <a:gd name="connsiteY0" fmla="*/ 0 h 61439"/>
                <a:gd name="connsiteX1" fmla="*/ 802250 w 802250"/>
                <a:gd name="connsiteY1" fmla="*/ 0 h 61439"/>
                <a:gd name="connsiteX2" fmla="*/ 788080 w 802250"/>
                <a:gd name="connsiteY2" fmla="*/ 61439 h 61439"/>
                <a:gd name="connsiteX3" fmla="*/ 745569 w 802250"/>
                <a:gd name="connsiteY3" fmla="*/ 61439 h 61439"/>
                <a:gd name="connsiteX4" fmla="*/ 685185 w 802250"/>
                <a:gd name="connsiteY4" fmla="*/ 0 h 61439"/>
                <a:gd name="connsiteX5" fmla="*/ 727696 w 802250"/>
                <a:gd name="connsiteY5" fmla="*/ 0 h 61439"/>
                <a:gd name="connsiteX6" fmla="*/ 713526 w 802250"/>
                <a:gd name="connsiteY6" fmla="*/ 61439 h 61439"/>
                <a:gd name="connsiteX7" fmla="*/ 671015 w 802250"/>
                <a:gd name="connsiteY7" fmla="*/ 61439 h 61439"/>
                <a:gd name="connsiteX8" fmla="*/ 610622 w 802250"/>
                <a:gd name="connsiteY8" fmla="*/ 0 h 61439"/>
                <a:gd name="connsiteX9" fmla="*/ 653133 w 802250"/>
                <a:gd name="connsiteY9" fmla="*/ 0 h 61439"/>
                <a:gd name="connsiteX10" fmla="*/ 638963 w 802250"/>
                <a:gd name="connsiteY10" fmla="*/ 61439 h 61439"/>
                <a:gd name="connsiteX11" fmla="*/ 596452 w 802250"/>
                <a:gd name="connsiteY11" fmla="*/ 61439 h 61439"/>
                <a:gd name="connsiteX12" fmla="*/ 536075 w 802250"/>
                <a:gd name="connsiteY12" fmla="*/ 0 h 61439"/>
                <a:gd name="connsiteX13" fmla="*/ 578586 w 802250"/>
                <a:gd name="connsiteY13" fmla="*/ 0 h 61439"/>
                <a:gd name="connsiteX14" fmla="*/ 564416 w 802250"/>
                <a:gd name="connsiteY14" fmla="*/ 61439 h 61439"/>
                <a:gd name="connsiteX15" fmla="*/ 521905 w 802250"/>
                <a:gd name="connsiteY15" fmla="*/ 61439 h 61439"/>
                <a:gd name="connsiteX16" fmla="*/ 461511 w 802250"/>
                <a:gd name="connsiteY16" fmla="*/ 0 h 61439"/>
                <a:gd name="connsiteX17" fmla="*/ 504022 w 802250"/>
                <a:gd name="connsiteY17" fmla="*/ 0 h 61439"/>
                <a:gd name="connsiteX18" fmla="*/ 489852 w 802250"/>
                <a:gd name="connsiteY18" fmla="*/ 61439 h 61439"/>
                <a:gd name="connsiteX19" fmla="*/ 447341 w 802250"/>
                <a:gd name="connsiteY19" fmla="*/ 61439 h 61439"/>
                <a:gd name="connsiteX20" fmla="*/ 386954 w 802250"/>
                <a:gd name="connsiteY20" fmla="*/ 0 h 61439"/>
                <a:gd name="connsiteX21" fmla="*/ 429465 w 802250"/>
                <a:gd name="connsiteY21" fmla="*/ 0 h 61439"/>
                <a:gd name="connsiteX22" fmla="*/ 415295 w 802250"/>
                <a:gd name="connsiteY22" fmla="*/ 61439 h 61439"/>
                <a:gd name="connsiteX23" fmla="*/ 372784 w 802250"/>
                <a:gd name="connsiteY23" fmla="*/ 61439 h 61439"/>
                <a:gd name="connsiteX24" fmla="*/ 312392 w 802250"/>
                <a:gd name="connsiteY24" fmla="*/ 0 h 61439"/>
                <a:gd name="connsiteX25" fmla="*/ 354903 w 802250"/>
                <a:gd name="connsiteY25" fmla="*/ 0 h 61439"/>
                <a:gd name="connsiteX26" fmla="*/ 340733 w 802250"/>
                <a:gd name="connsiteY26" fmla="*/ 61439 h 61439"/>
                <a:gd name="connsiteX27" fmla="*/ 298222 w 802250"/>
                <a:gd name="connsiteY27" fmla="*/ 61439 h 61439"/>
                <a:gd name="connsiteX28" fmla="*/ 237842 w 802250"/>
                <a:gd name="connsiteY28" fmla="*/ 0 h 61439"/>
                <a:gd name="connsiteX29" fmla="*/ 280353 w 802250"/>
                <a:gd name="connsiteY29" fmla="*/ 0 h 61439"/>
                <a:gd name="connsiteX30" fmla="*/ 266183 w 802250"/>
                <a:gd name="connsiteY30" fmla="*/ 61439 h 61439"/>
                <a:gd name="connsiteX31" fmla="*/ 223672 w 802250"/>
                <a:gd name="connsiteY31" fmla="*/ 61439 h 61439"/>
                <a:gd name="connsiteX32" fmla="*/ 163286 w 802250"/>
                <a:gd name="connsiteY32" fmla="*/ 0 h 61439"/>
                <a:gd name="connsiteX33" fmla="*/ 205797 w 802250"/>
                <a:gd name="connsiteY33" fmla="*/ 0 h 61439"/>
                <a:gd name="connsiteX34" fmla="*/ 191627 w 802250"/>
                <a:gd name="connsiteY34" fmla="*/ 61439 h 61439"/>
                <a:gd name="connsiteX35" fmla="*/ 149116 w 802250"/>
                <a:gd name="connsiteY35" fmla="*/ 61439 h 61439"/>
                <a:gd name="connsiteX36" fmla="*/ 88730 w 802250"/>
                <a:gd name="connsiteY36" fmla="*/ 0 h 61439"/>
                <a:gd name="connsiteX37" fmla="*/ 131241 w 802250"/>
                <a:gd name="connsiteY37" fmla="*/ 0 h 61439"/>
                <a:gd name="connsiteX38" fmla="*/ 117071 w 802250"/>
                <a:gd name="connsiteY38" fmla="*/ 61439 h 61439"/>
                <a:gd name="connsiteX39" fmla="*/ 74560 w 802250"/>
                <a:gd name="connsiteY39" fmla="*/ 61439 h 61439"/>
                <a:gd name="connsiteX40" fmla="*/ 14170 w 802250"/>
                <a:gd name="connsiteY40" fmla="*/ 0 h 61439"/>
                <a:gd name="connsiteX41" fmla="*/ 56681 w 802250"/>
                <a:gd name="connsiteY41" fmla="*/ 0 h 61439"/>
                <a:gd name="connsiteX42" fmla="*/ 42511 w 802250"/>
                <a:gd name="connsiteY42" fmla="*/ 61439 h 61439"/>
                <a:gd name="connsiteX43" fmla="*/ 0 w 802250"/>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50" h="61439">
                  <a:moveTo>
                    <a:pt x="759739" y="0"/>
                  </a:moveTo>
                  <a:lnTo>
                    <a:pt x="802250" y="0"/>
                  </a:lnTo>
                  <a:lnTo>
                    <a:pt x="788080" y="61439"/>
                  </a:lnTo>
                  <a:lnTo>
                    <a:pt x="745569" y="61439"/>
                  </a:lnTo>
                  <a:close/>
                  <a:moveTo>
                    <a:pt x="685185" y="0"/>
                  </a:moveTo>
                  <a:lnTo>
                    <a:pt x="727696" y="0"/>
                  </a:lnTo>
                  <a:lnTo>
                    <a:pt x="713526" y="61439"/>
                  </a:lnTo>
                  <a:lnTo>
                    <a:pt x="671015" y="61439"/>
                  </a:lnTo>
                  <a:close/>
                  <a:moveTo>
                    <a:pt x="610622" y="0"/>
                  </a:moveTo>
                  <a:lnTo>
                    <a:pt x="653133" y="0"/>
                  </a:lnTo>
                  <a:lnTo>
                    <a:pt x="638963" y="61439"/>
                  </a:lnTo>
                  <a:lnTo>
                    <a:pt x="596452" y="61439"/>
                  </a:lnTo>
                  <a:close/>
                  <a:moveTo>
                    <a:pt x="536075" y="0"/>
                  </a:moveTo>
                  <a:lnTo>
                    <a:pt x="578586" y="0"/>
                  </a:lnTo>
                  <a:lnTo>
                    <a:pt x="564416" y="61439"/>
                  </a:lnTo>
                  <a:lnTo>
                    <a:pt x="521905" y="61439"/>
                  </a:lnTo>
                  <a:close/>
                  <a:moveTo>
                    <a:pt x="461511" y="0"/>
                  </a:moveTo>
                  <a:lnTo>
                    <a:pt x="504022" y="0"/>
                  </a:lnTo>
                  <a:lnTo>
                    <a:pt x="489852" y="61439"/>
                  </a:lnTo>
                  <a:lnTo>
                    <a:pt x="447341" y="61439"/>
                  </a:lnTo>
                  <a:close/>
                  <a:moveTo>
                    <a:pt x="386954" y="0"/>
                  </a:moveTo>
                  <a:lnTo>
                    <a:pt x="429465" y="0"/>
                  </a:lnTo>
                  <a:lnTo>
                    <a:pt x="415295" y="61439"/>
                  </a:lnTo>
                  <a:lnTo>
                    <a:pt x="372784" y="61439"/>
                  </a:lnTo>
                  <a:close/>
                  <a:moveTo>
                    <a:pt x="312392" y="0"/>
                  </a:moveTo>
                  <a:lnTo>
                    <a:pt x="354903" y="0"/>
                  </a:lnTo>
                  <a:lnTo>
                    <a:pt x="340733" y="61439"/>
                  </a:lnTo>
                  <a:lnTo>
                    <a:pt x="298222" y="61439"/>
                  </a:lnTo>
                  <a:close/>
                  <a:moveTo>
                    <a:pt x="237842" y="0"/>
                  </a:moveTo>
                  <a:lnTo>
                    <a:pt x="280353" y="0"/>
                  </a:lnTo>
                  <a:lnTo>
                    <a:pt x="266183" y="61439"/>
                  </a:lnTo>
                  <a:lnTo>
                    <a:pt x="223672" y="61439"/>
                  </a:lnTo>
                  <a:close/>
                  <a:moveTo>
                    <a:pt x="163286" y="0"/>
                  </a:moveTo>
                  <a:lnTo>
                    <a:pt x="205797" y="0"/>
                  </a:lnTo>
                  <a:lnTo>
                    <a:pt x="191627" y="61439"/>
                  </a:lnTo>
                  <a:lnTo>
                    <a:pt x="149116" y="61439"/>
                  </a:lnTo>
                  <a:close/>
                  <a:moveTo>
                    <a:pt x="88730" y="0"/>
                  </a:moveTo>
                  <a:lnTo>
                    <a:pt x="131241" y="0"/>
                  </a:lnTo>
                  <a:lnTo>
                    <a:pt x="117071" y="61439"/>
                  </a:lnTo>
                  <a:lnTo>
                    <a:pt x="74560" y="61439"/>
                  </a:lnTo>
                  <a:close/>
                  <a:moveTo>
                    <a:pt x="14170" y="0"/>
                  </a:moveTo>
                  <a:lnTo>
                    <a:pt x="56681" y="0"/>
                  </a:lnTo>
                  <a:lnTo>
                    <a:pt x="42511" y="61439"/>
                  </a:lnTo>
                  <a:lnTo>
                    <a:pt x="0" y="61439"/>
                  </a:lnTo>
                  <a:close/>
                </a:path>
              </a:pathLst>
            </a:custGeom>
            <a:gradFill flip="none" rotWithShape="1">
              <a:gsLst>
                <a:gs pos="0">
                  <a:schemeClr val="accent1">
                    <a:alpha val="0"/>
                  </a:schemeClr>
                </a:gs>
                <a:gs pos="100000">
                  <a:schemeClr val="accent1">
                    <a:alpha val="6600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cxnSp>
          <p:nvCxnSpPr>
            <p:cNvPr id="30" name="www.koppt.cn"/>
            <p:cNvCxnSpPr/>
            <p:nvPr/>
          </p:nvCxnSpPr>
          <p:spPr>
            <a:xfrm>
              <a:off x="7989558" y="2979989"/>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www.koppt.cn"/>
            <p:cNvCxnSpPr/>
            <p:nvPr/>
          </p:nvCxnSpPr>
          <p:spPr>
            <a:xfrm flipV="1">
              <a:off x="8613048" y="2816260"/>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32" name="www.koppt.cn"/>
            <p:cNvCxnSpPr/>
            <p:nvPr/>
          </p:nvCxnSpPr>
          <p:spPr>
            <a:xfrm>
              <a:off x="6322331" y="1641005"/>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33" name="www.koppt.cn"/>
            <p:cNvCxnSpPr/>
            <p:nvPr/>
          </p:nvCxnSpPr>
          <p:spPr>
            <a:xfrm flipV="1">
              <a:off x="6172891" y="1641005"/>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0" name="组合 9"/>
          <p:cNvGrpSpPr/>
          <p:nvPr/>
        </p:nvGrpSpPr>
        <p:grpSpPr>
          <a:xfrm>
            <a:off x="6001576" y="2948577"/>
            <a:ext cx="2933612" cy="1455863"/>
            <a:chOff x="6172891" y="1590054"/>
            <a:chExt cx="2589597" cy="1389935"/>
          </a:xfrm>
        </p:grpSpPr>
        <p:sp>
          <p:nvSpPr>
            <p:cNvPr id="20" name="www.koppt.cn"/>
            <p:cNvSpPr/>
            <p:nvPr/>
          </p:nvSpPr>
          <p:spPr>
            <a:xfrm>
              <a:off x="6237542" y="1693135"/>
              <a:ext cx="2479883" cy="1213295"/>
            </a:xfrm>
            <a:prstGeom prst="snip2DiagRect">
              <a:avLst>
                <a:gd name="adj1" fmla="val 11218"/>
                <a:gd name="adj2" fmla="val 0"/>
              </a:avLst>
            </a:prstGeom>
            <a:gradFill flip="none" rotWithShape="1">
              <a:gsLst>
                <a:gs pos="43000">
                  <a:schemeClr val="accent1">
                    <a:alpha val="42000"/>
                  </a:schemeClr>
                </a:gs>
                <a:gs pos="0">
                  <a:schemeClr val="accent1">
                    <a:alpha val="36000"/>
                  </a:schemeClr>
                </a:gs>
                <a:gs pos="100000">
                  <a:schemeClr val="accent1"/>
                </a:gs>
              </a:gsLst>
              <a:path path="circle">
                <a:fillToRect l="100000" t="100000"/>
              </a:path>
              <a:tileRect r="-100000" b="-100000"/>
            </a:gra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计算活性炭剩余寿命以及预计剩余可用时长</a:t>
              </a:r>
              <a:endPar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1" name="www.koppt.cn"/>
            <p:cNvSpPr/>
            <p:nvPr/>
          </p:nvSpPr>
          <p:spPr>
            <a:xfrm>
              <a:off x="6300431" y="2805117"/>
              <a:ext cx="524110" cy="50951"/>
            </a:xfrm>
            <a:custGeom>
              <a:avLst/>
              <a:gdLst>
                <a:gd name="connsiteX0" fmla="*/ 759697 w 802208"/>
                <a:gd name="connsiteY0" fmla="*/ 0 h 61439"/>
                <a:gd name="connsiteX1" fmla="*/ 802208 w 802208"/>
                <a:gd name="connsiteY1" fmla="*/ 0 h 61439"/>
                <a:gd name="connsiteX2" fmla="*/ 788038 w 802208"/>
                <a:gd name="connsiteY2" fmla="*/ 61439 h 61439"/>
                <a:gd name="connsiteX3" fmla="*/ 745527 w 802208"/>
                <a:gd name="connsiteY3" fmla="*/ 61439 h 61439"/>
                <a:gd name="connsiteX4" fmla="*/ 685150 w 802208"/>
                <a:gd name="connsiteY4" fmla="*/ 0 h 61439"/>
                <a:gd name="connsiteX5" fmla="*/ 727661 w 802208"/>
                <a:gd name="connsiteY5" fmla="*/ 0 h 61439"/>
                <a:gd name="connsiteX6" fmla="*/ 713491 w 802208"/>
                <a:gd name="connsiteY6" fmla="*/ 61439 h 61439"/>
                <a:gd name="connsiteX7" fmla="*/ 670980 w 802208"/>
                <a:gd name="connsiteY7" fmla="*/ 61439 h 61439"/>
                <a:gd name="connsiteX8" fmla="*/ 610599 w 802208"/>
                <a:gd name="connsiteY8" fmla="*/ 0 h 61439"/>
                <a:gd name="connsiteX9" fmla="*/ 653110 w 802208"/>
                <a:gd name="connsiteY9" fmla="*/ 0 h 61439"/>
                <a:gd name="connsiteX10" fmla="*/ 638940 w 802208"/>
                <a:gd name="connsiteY10" fmla="*/ 61439 h 61439"/>
                <a:gd name="connsiteX11" fmla="*/ 596429 w 802208"/>
                <a:gd name="connsiteY11" fmla="*/ 61439 h 61439"/>
                <a:gd name="connsiteX12" fmla="*/ 536060 w 802208"/>
                <a:gd name="connsiteY12" fmla="*/ 0 h 61439"/>
                <a:gd name="connsiteX13" fmla="*/ 578571 w 802208"/>
                <a:gd name="connsiteY13" fmla="*/ 0 h 61439"/>
                <a:gd name="connsiteX14" fmla="*/ 564401 w 802208"/>
                <a:gd name="connsiteY14" fmla="*/ 61439 h 61439"/>
                <a:gd name="connsiteX15" fmla="*/ 521890 w 802208"/>
                <a:gd name="connsiteY15" fmla="*/ 61439 h 61439"/>
                <a:gd name="connsiteX16" fmla="*/ 461498 w 802208"/>
                <a:gd name="connsiteY16" fmla="*/ 0 h 61439"/>
                <a:gd name="connsiteX17" fmla="*/ 504009 w 802208"/>
                <a:gd name="connsiteY17" fmla="*/ 0 h 61439"/>
                <a:gd name="connsiteX18" fmla="*/ 489839 w 802208"/>
                <a:gd name="connsiteY18" fmla="*/ 61439 h 61439"/>
                <a:gd name="connsiteX19" fmla="*/ 447328 w 802208"/>
                <a:gd name="connsiteY19" fmla="*/ 61439 h 61439"/>
                <a:gd name="connsiteX20" fmla="*/ 386946 w 802208"/>
                <a:gd name="connsiteY20" fmla="*/ 0 h 61439"/>
                <a:gd name="connsiteX21" fmla="*/ 429457 w 802208"/>
                <a:gd name="connsiteY21" fmla="*/ 0 h 61439"/>
                <a:gd name="connsiteX22" fmla="*/ 415287 w 802208"/>
                <a:gd name="connsiteY22" fmla="*/ 61439 h 61439"/>
                <a:gd name="connsiteX23" fmla="*/ 372776 w 802208"/>
                <a:gd name="connsiteY23" fmla="*/ 61439 h 61439"/>
                <a:gd name="connsiteX24" fmla="*/ 312388 w 802208"/>
                <a:gd name="connsiteY24" fmla="*/ 0 h 61439"/>
                <a:gd name="connsiteX25" fmla="*/ 354899 w 802208"/>
                <a:gd name="connsiteY25" fmla="*/ 0 h 61439"/>
                <a:gd name="connsiteX26" fmla="*/ 340729 w 802208"/>
                <a:gd name="connsiteY26" fmla="*/ 61439 h 61439"/>
                <a:gd name="connsiteX27" fmla="*/ 298218 w 802208"/>
                <a:gd name="connsiteY27" fmla="*/ 61439 h 61439"/>
                <a:gd name="connsiteX28" fmla="*/ 237837 w 802208"/>
                <a:gd name="connsiteY28" fmla="*/ 0 h 61439"/>
                <a:gd name="connsiteX29" fmla="*/ 280348 w 802208"/>
                <a:gd name="connsiteY29" fmla="*/ 0 h 61439"/>
                <a:gd name="connsiteX30" fmla="*/ 266178 w 802208"/>
                <a:gd name="connsiteY30" fmla="*/ 61439 h 61439"/>
                <a:gd name="connsiteX31" fmla="*/ 223667 w 802208"/>
                <a:gd name="connsiteY31" fmla="*/ 61439 h 61439"/>
                <a:gd name="connsiteX32" fmla="*/ 163284 w 802208"/>
                <a:gd name="connsiteY32" fmla="*/ 0 h 61439"/>
                <a:gd name="connsiteX33" fmla="*/ 205795 w 802208"/>
                <a:gd name="connsiteY33" fmla="*/ 0 h 61439"/>
                <a:gd name="connsiteX34" fmla="*/ 191625 w 802208"/>
                <a:gd name="connsiteY34" fmla="*/ 61439 h 61439"/>
                <a:gd name="connsiteX35" fmla="*/ 149114 w 802208"/>
                <a:gd name="connsiteY35" fmla="*/ 61439 h 61439"/>
                <a:gd name="connsiteX36" fmla="*/ 88729 w 802208"/>
                <a:gd name="connsiteY36" fmla="*/ 0 h 61439"/>
                <a:gd name="connsiteX37" fmla="*/ 131240 w 802208"/>
                <a:gd name="connsiteY37" fmla="*/ 0 h 61439"/>
                <a:gd name="connsiteX38" fmla="*/ 117070 w 802208"/>
                <a:gd name="connsiteY38" fmla="*/ 61439 h 61439"/>
                <a:gd name="connsiteX39" fmla="*/ 74559 w 802208"/>
                <a:gd name="connsiteY39" fmla="*/ 61439 h 61439"/>
                <a:gd name="connsiteX40" fmla="*/ 14170 w 802208"/>
                <a:gd name="connsiteY40" fmla="*/ 0 h 61439"/>
                <a:gd name="connsiteX41" fmla="*/ 56681 w 802208"/>
                <a:gd name="connsiteY41" fmla="*/ 0 h 61439"/>
                <a:gd name="connsiteX42" fmla="*/ 42511 w 802208"/>
                <a:gd name="connsiteY42" fmla="*/ 61439 h 61439"/>
                <a:gd name="connsiteX43" fmla="*/ 0 w 802208"/>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08" h="61439">
                  <a:moveTo>
                    <a:pt x="759697" y="0"/>
                  </a:moveTo>
                  <a:lnTo>
                    <a:pt x="802208" y="0"/>
                  </a:lnTo>
                  <a:lnTo>
                    <a:pt x="788038" y="61439"/>
                  </a:lnTo>
                  <a:lnTo>
                    <a:pt x="745527" y="61439"/>
                  </a:lnTo>
                  <a:close/>
                  <a:moveTo>
                    <a:pt x="685150" y="0"/>
                  </a:moveTo>
                  <a:lnTo>
                    <a:pt x="727661" y="0"/>
                  </a:lnTo>
                  <a:lnTo>
                    <a:pt x="713491" y="61439"/>
                  </a:lnTo>
                  <a:lnTo>
                    <a:pt x="670980" y="61439"/>
                  </a:lnTo>
                  <a:close/>
                  <a:moveTo>
                    <a:pt x="610599" y="0"/>
                  </a:moveTo>
                  <a:lnTo>
                    <a:pt x="653110" y="0"/>
                  </a:lnTo>
                  <a:lnTo>
                    <a:pt x="638940" y="61439"/>
                  </a:lnTo>
                  <a:lnTo>
                    <a:pt x="596429" y="61439"/>
                  </a:lnTo>
                  <a:close/>
                  <a:moveTo>
                    <a:pt x="536060" y="0"/>
                  </a:moveTo>
                  <a:lnTo>
                    <a:pt x="578571" y="0"/>
                  </a:lnTo>
                  <a:lnTo>
                    <a:pt x="564401" y="61439"/>
                  </a:lnTo>
                  <a:lnTo>
                    <a:pt x="521890" y="61439"/>
                  </a:lnTo>
                  <a:close/>
                  <a:moveTo>
                    <a:pt x="461498" y="0"/>
                  </a:moveTo>
                  <a:lnTo>
                    <a:pt x="504009" y="0"/>
                  </a:lnTo>
                  <a:lnTo>
                    <a:pt x="489839" y="61439"/>
                  </a:lnTo>
                  <a:lnTo>
                    <a:pt x="447328" y="61439"/>
                  </a:lnTo>
                  <a:close/>
                  <a:moveTo>
                    <a:pt x="386946" y="0"/>
                  </a:moveTo>
                  <a:lnTo>
                    <a:pt x="429457" y="0"/>
                  </a:lnTo>
                  <a:lnTo>
                    <a:pt x="415287" y="61439"/>
                  </a:lnTo>
                  <a:lnTo>
                    <a:pt x="372776" y="61439"/>
                  </a:lnTo>
                  <a:close/>
                  <a:moveTo>
                    <a:pt x="312388" y="0"/>
                  </a:moveTo>
                  <a:lnTo>
                    <a:pt x="354899" y="0"/>
                  </a:lnTo>
                  <a:lnTo>
                    <a:pt x="340729" y="61439"/>
                  </a:lnTo>
                  <a:lnTo>
                    <a:pt x="298218" y="61439"/>
                  </a:lnTo>
                  <a:close/>
                  <a:moveTo>
                    <a:pt x="237837" y="0"/>
                  </a:moveTo>
                  <a:lnTo>
                    <a:pt x="280348" y="0"/>
                  </a:lnTo>
                  <a:lnTo>
                    <a:pt x="266178" y="61439"/>
                  </a:lnTo>
                  <a:lnTo>
                    <a:pt x="223667" y="61439"/>
                  </a:lnTo>
                  <a:close/>
                  <a:moveTo>
                    <a:pt x="163284" y="0"/>
                  </a:moveTo>
                  <a:lnTo>
                    <a:pt x="205795" y="0"/>
                  </a:lnTo>
                  <a:lnTo>
                    <a:pt x="191625" y="61439"/>
                  </a:lnTo>
                  <a:lnTo>
                    <a:pt x="149114" y="61439"/>
                  </a:lnTo>
                  <a:close/>
                  <a:moveTo>
                    <a:pt x="88729" y="0"/>
                  </a:moveTo>
                  <a:lnTo>
                    <a:pt x="131240" y="0"/>
                  </a:lnTo>
                  <a:lnTo>
                    <a:pt x="117070" y="61439"/>
                  </a:lnTo>
                  <a:lnTo>
                    <a:pt x="74559" y="61439"/>
                  </a:lnTo>
                  <a:close/>
                  <a:moveTo>
                    <a:pt x="14170" y="0"/>
                  </a:moveTo>
                  <a:lnTo>
                    <a:pt x="56681" y="0"/>
                  </a:lnTo>
                  <a:lnTo>
                    <a:pt x="42511" y="61439"/>
                  </a:lnTo>
                  <a:lnTo>
                    <a:pt x="0" y="61439"/>
                  </a:lnTo>
                  <a:close/>
                </a:path>
              </a:pathLst>
            </a:custGeom>
            <a:gradFill flip="none" rotWithShape="1">
              <a:gsLst>
                <a:gs pos="0">
                  <a:schemeClr val="accent1"/>
                </a:gs>
                <a:gs pos="100000">
                  <a:schemeClr val="accent1">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sp>
          <p:nvSpPr>
            <p:cNvPr id="22" name="www.koppt.cn"/>
            <p:cNvSpPr/>
            <p:nvPr/>
          </p:nvSpPr>
          <p:spPr>
            <a:xfrm>
              <a:off x="8193310" y="1590054"/>
              <a:ext cx="524138" cy="50951"/>
            </a:xfrm>
            <a:custGeom>
              <a:avLst/>
              <a:gdLst>
                <a:gd name="connsiteX0" fmla="*/ 759739 w 802250"/>
                <a:gd name="connsiteY0" fmla="*/ 0 h 61439"/>
                <a:gd name="connsiteX1" fmla="*/ 802250 w 802250"/>
                <a:gd name="connsiteY1" fmla="*/ 0 h 61439"/>
                <a:gd name="connsiteX2" fmla="*/ 788080 w 802250"/>
                <a:gd name="connsiteY2" fmla="*/ 61439 h 61439"/>
                <a:gd name="connsiteX3" fmla="*/ 745569 w 802250"/>
                <a:gd name="connsiteY3" fmla="*/ 61439 h 61439"/>
                <a:gd name="connsiteX4" fmla="*/ 685185 w 802250"/>
                <a:gd name="connsiteY4" fmla="*/ 0 h 61439"/>
                <a:gd name="connsiteX5" fmla="*/ 727696 w 802250"/>
                <a:gd name="connsiteY5" fmla="*/ 0 h 61439"/>
                <a:gd name="connsiteX6" fmla="*/ 713526 w 802250"/>
                <a:gd name="connsiteY6" fmla="*/ 61439 h 61439"/>
                <a:gd name="connsiteX7" fmla="*/ 671015 w 802250"/>
                <a:gd name="connsiteY7" fmla="*/ 61439 h 61439"/>
                <a:gd name="connsiteX8" fmla="*/ 610622 w 802250"/>
                <a:gd name="connsiteY8" fmla="*/ 0 h 61439"/>
                <a:gd name="connsiteX9" fmla="*/ 653133 w 802250"/>
                <a:gd name="connsiteY9" fmla="*/ 0 h 61439"/>
                <a:gd name="connsiteX10" fmla="*/ 638963 w 802250"/>
                <a:gd name="connsiteY10" fmla="*/ 61439 h 61439"/>
                <a:gd name="connsiteX11" fmla="*/ 596452 w 802250"/>
                <a:gd name="connsiteY11" fmla="*/ 61439 h 61439"/>
                <a:gd name="connsiteX12" fmla="*/ 536075 w 802250"/>
                <a:gd name="connsiteY12" fmla="*/ 0 h 61439"/>
                <a:gd name="connsiteX13" fmla="*/ 578586 w 802250"/>
                <a:gd name="connsiteY13" fmla="*/ 0 h 61439"/>
                <a:gd name="connsiteX14" fmla="*/ 564416 w 802250"/>
                <a:gd name="connsiteY14" fmla="*/ 61439 h 61439"/>
                <a:gd name="connsiteX15" fmla="*/ 521905 w 802250"/>
                <a:gd name="connsiteY15" fmla="*/ 61439 h 61439"/>
                <a:gd name="connsiteX16" fmla="*/ 461511 w 802250"/>
                <a:gd name="connsiteY16" fmla="*/ 0 h 61439"/>
                <a:gd name="connsiteX17" fmla="*/ 504022 w 802250"/>
                <a:gd name="connsiteY17" fmla="*/ 0 h 61439"/>
                <a:gd name="connsiteX18" fmla="*/ 489852 w 802250"/>
                <a:gd name="connsiteY18" fmla="*/ 61439 h 61439"/>
                <a:gd name="connsiteX19" fmla="*/ 447341 w 802250"/>
                <a:gd name="connsiteY19" fmla="*/ 61439 h 61439"/>
                <a:gd name="connsiteX20" fmla="*/ 386954 w 802250"/>
                <a:gd name="connsiteY20" fmla="*/ 0 h 61439"/>
                <a:gd name="connsiteX21" fmla="*/ 429465 w 802250"/>
                <a:gd name="connsiteY21" fmla="*/ 0 h 61439"/>
                <a:gd name="connsiteX22" fmla="*/ 415295 w 802250"/>
                <a:gd name="connsiteY22" fmla="*/ 61439 h 61439"/>
                <a:gd name="connsiteX23" fmla="*/ 372784 w 802250"/>
                <a:gd name="connsiteY23" fmla="*/ 61439 h 61439"/>
                <a:gd name="connsiteX24" fmla="*/ 312392 w 802250"/>
                <a:gd name="connsiteY24" fmla="*/ 0 h 61439"/>
                <a:gd name="connsiteX25" fmla="*/ 354903 w 802250"/>
                <a:gd name="connsiteY25" fmla="*/ 0 h 61439"/>
                <a:gd name="connsiteX26" fmla="*/ 340733 w 802250"/>
                <a:gd name="connsiteY26" fmla="*/ 61439 h 61439"/>
                <a:gd name="connsiteX27" fmla="*/ 298222 w 802250"/>
                <a:gd name="connsiteY27" fmla="*/ 61439 h 61439"/>
                <a:gd name="connsiteX28" fmla="*/ 237842 w 802250"/>
                <a:gd name="connsiteY28" fmla="*/ 0 h 61439"/>
                <a:gd name="connsiteX29" fmla="*/ 280353 w 802250"/>
                <a:gd name="connsiteY29" fmla="*/ 0 h 61439"/>
                <a:gd name="connsiteX30" fmla="*/ 266183 w 802250"/>
                <a:gd name="connsiteY30" fmla="*/ 61439 h 61439"/>
                <a:gd name="connsiteX31" fmla="*/ 223672 w 802250"/>
                <a:gd name="connsiteY31" fmla="*/ 61439 h 61439"/>
                <a:gd name="connsiteX32" fmla="*/ 163286 w 802250"/>
                <a:gd name="connsiteY32" fmla="*/ 0 h 61439"/>
                <a:gd name="connsiteX33" fmla="*/ 205797 w 802250"/>
                <a:gd name="connsiteY33" fmla="*/ 0 h 61439"/>
                <a:gd name="connsiteX34" fmla="*/ 191627 w 802250"/>
                <a:gd name="connsiteY34" fmla="*/ 61439 h 61439"/>
                <a:gd name="connsiteX35" fmla="*/ 149116 w 802250"/>
                <a:gd name="connsiteY35" fmla="*/ 61439 h 61439"/>
                <a:gd name="connsiteX36" fmla="*/ 88730 w 802250"/>
                <a:gd name="connsiteY36" fmla="*/ 0 h 61439"/>
                <a:gd name="connsiteX37" fmla="*/ 131241 w 802250"/>
                <a:gd name="connsiteY37" fmla="*/ 0 h 61439"/>
                <a:gd name="connsiteX38" fmla="*/ 117071 w 802250"/>
                <a:gd name="connsiteY38" fmla="*/ 61439 h 61439"/>
                <a:gd name="connsiteX39" fmla="*/ 74560 w 802250"/>
                <a:gd name="connsiteY39" fmla="*/ 61439 h 61439"/>
                <a:gd name="connsiteX40" fmla="*/ 14170 w 802250"/>
                <a:gd name="connsiteY40" fmla="*/ 0 h 61439"/>
                <a:gd name="connsiteX41" fmla="*/ 56681 w 802250"/>
                <a:gd name="connsiteY41" fmla="*/ 0 h 61439"/>
                <a:gd name="connsiteX42" fmla="*/ 42511 w 802250"/>
                <a:gd name="connsiteY42" fmla="*/ 61439 h 61439"/>
                <a:gd name="connsiteX43" fmla="*/ 0 w 802250"/>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50" h="61439">
                  <a:moveTo>
                    <a:pt x="759739" y="0"/>
                  </a:moveTo>
                  <a:lnTo>
                    <a:pt x="802250" y="0"/>
                  </a:lnTo>
                  <a:lnTo>
                    <a:pt x="788080" y="61439"/>
                  </a:lnTo>
                  <a:lnTo>
                    <a:pt x="745569" y="61439"/>
                  </a:lnTo>
                  <a:close/>
                  <a:moveTo>
                    <a:pt x="685185" y="0"/>
                  </a:moveTo>
                  <a:lnTo>
                    <a:pt x="727696" y="0"/>
                  </a:lnTo>
                  <a:lnTo>
                    <a:pt x="713526" y="61439"/>
                  </a:lnTo>
                  <a:lnTo>
                    <a:pt x="671015" y="61439"/>
                  </a:lnTo>
                  <a:close/>
                  <a:moveTo>
                    <a:pt x="610622" y="0"/>
                  </a:moveTo>
                  <a:lnTo>
                    <a:pt x="653133" y="0"/>
                  </a:lnTo>
                  <a:lnTo>
                    <a:pt x="638963" y="61439"/>
                  </a:lnTo>
                  <a:lnTo>
                    <a:pt x="596452" y="61439"/>
                  </a:lnTo>
                  <a:close/>
                  <a:moveTo>
                    <a:pt x="536075" y="0"/>
                  </a:moveTo>
                  <a:lnTo>
                    <a:pt x="578586" y="0"/>
                  </a:lnTo>
                  <a:lnTo>
                    <a:pt x="564416" y="61439"/>
                  </a:lnTo>
                  <a:lnTo>
                    <a:pt x="521905" y="61439"/>
                  </a:lnTo>
                  <a:close/>
                  <a:moveTo>
                    <a:pt x="461511" y="0"/>
                  </a:moveTo>
                  <a:lnTo>
                    <a:pt x="504022" y="0"/>
                  </a:lnTo>
                  <a:lnTo>
                    <a:pt x="489852" y="61439"/>
                  </a:lnTo>
                  <a:lnTo>
                    <a:pt x="447341" y="61439"/>
                  </a:lnTo>
                  <a:close/>
                  <a:moveTo>
                    <a:pt x="386954" y="0"/>
                  </a:moveTo>
                  <a:lnTo>
                    <a:pt x="429465" y="0"/>
                  </a:lnTo>
                  <a:lnTo>
                    <a:pt x="415295" y="61439"/>
                  </a:lnTo>
                  <a:lnTo>
                    <a:pt x="372784" y="61439"/>
                  </a:lnTo>
                  <a:close/>
                  <a:moveTo>
                    <a:pt x="312392" y="0"/>
                  </a:moveTo>
                  <a:lnTo>
                    <a:pt x="354903" y="0"/>
                  </a:lnTo>
                  <a:lnTo>
                    <a:pt x="340733" y="61439"/>
                  </a:lnTo>
                  <a:lnTo>
                    <a:pt x="298222" y="61439"/>
                  </a:lnTo>
                  <a:close/>
                  <a:moveTo>
                    <a:pt x="237842" y="0"/>
                  </a:moveTo>
                  <a:lnTo>
                    <a:pt x="280353" y="0"/>
                  </a:lnTo>
                  <a:lnTo>
                    <a:pt x="266183" y="61439"/>
                  </a:lnTo>
                  <a:lnTo>
                    <a:pt x="223672" y="61439"/>
                  </a:lnTo>
                  <a:close/>
                  <a:moveTo>
                    <a:pt x="163286" y="0"/>
                  </a:moveTo>
                  <a:lnTo>
                    <a:pt x="205797" y="0"/>
                  </a:lnTo>
                  <a:lnTo>
                    <a:pt x="191627" y="61439"/>
                  </a:lnTo>
                  <a:lnTo>
                    <a:pt x="149116" y="61439"/>
                  </a:lnTo>
                  <a:close/>
                  <a:moveTo>
                    <a:pt x="88730" y="0"/>
                  </a:moveTo>
                  <a:lnTo>
                    <a:pt x="131241" y="0"/>
                  </a:lnTo>
                  <a:lnTo>
                    <a:pt x="117071" y="61439"/>
                  </a:lnTo>
                  <a:lnTo>
                    <a:pt x="74560" y="61439"/>
                  </a:lnTo>
                  <a:close/>
                  <a:moveTo>
                    <a:pt x="14170" y="0"/>
                  </a:moveTo>
                  <a:lnTo>
                    <a:pt x="56681" y="0"/>
                  </a:lnTo>
                  <a:lnTo>
                    <a:pt x="42511" y="61439"/>
                  </a:lnTo>
                  <a:lnTo>
                    <a:pt x="0" y="61439"/>
                  </a:lnTo>
                  <a:close/>
                </a:path>
              </a:pathLst>
            </a:custGeom>
            <a:gradFill flip="none" rotWithShape="1">
              <a:gsLst>
                <a:gs pos="0">
                  <a:schemeClr val="accent1">
                    <a:alpha val="0"/>
                  </a:schemeClr>
                </a:gs>
                <a:gs pos="100000">
                  <a:schemeClr val="accent1">
                    <a:alpha val="6600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cxnSp>
          <p:nvCxnSpPr>
            <p:cNvPr id="23" name="www.koppt.cn"/>
            <p:cNvCxnSpPr/>
            <p:nvPr/>
          </p:nvCxnSpPr>
          <p:spPr>
            <a:xfrm>
              <a:off x="7989558" y="2979989"/>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4" name="www.koppt.cn"/>
            <p:cNvCxnSpPr/>
            <p:nvPr/>
          </p:nvCxnSpPr>
          <p:spPr>
            <a:xfrm flipV="1">
              <a:off x="8613048" y="2816260"/>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5" name="www.koppt.cn"/>
            <p:cNvCxnSpPr/>
            <p:nvPr/>
          </p:nvCxnSpPr>
          <p:spPr>
            <a:xfrm>
              <a:off x="6322331" y="1641005"/>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6" name="www.koppt.cn"/>
            <p:cNvCxnSpPr/>
            <p:nvPr/>
          </p:nvCxnSpPr>
          <p:spPr>
            <a:xfrm flipV="1">
              <a:off x="6172891" y="1641005"/>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1" name="组合 10"/>
          <p:cNvGrpSpPr/>
          <p:nvPr/>
        </p:nvGrpSpPr>
        <p:grpSpPr>
          <a:xfrm>
            <a:off x="6074816" y="4480102"/>
            <a:ext cx="2981289" cy="1422212"/>
            <a:chOff x="6172891" y="1590054"/>
            <a:chExt cx="2589597" cy="1389935"/>
          </a:xfrm>
        </p:grpSpPr>
        <p:sp>
          <p:nvSpPr>
            <p:cNvPr id="12" name="www.koppt.cn"/>
            <p:cNvSpPr/>
            <p:nvPr/>
          </p:nvSpPr>
          <p:spPr>
            <a:xfrm>
              <a:off x="6237542" y="1693135"/>
              <a:ext cx="2479883" cy="1213295"/>
            </a:xfrm>
            <a:prstGeom prst="snip2DiagRect">
              <a:avLst>
                <a:gd name="adj1" fmla="val 11218"/>
                <a:gd name="adj2" fmla="val 0"/>
              </a:avLst>
            </a:prstGeom>
            <a:gradFill flip="none" rotWithShape="1">
              <a:gsLst>
                <a:gs pos="43000">
                  <a:schemeClr val="accent1">
                    <a:alpha val="42000"/>
                  </a:schemeClr>
                </a:gs>
                <a:gs pos="0">
                  <a:schemeClr val="accent1">
                    <a:alpha val="36000"/>
                  </a:schemeClr>
                </a:gs>
                <a:gs pos="100000">
                  <a:schemeClr val="accent1"/>
                </a:gs>
              </a:gsLst>
              <a:path path="circle">
                <a:fillToRect l="100000" t="100000"/>
              </a:path>
              <a:tileRect r="-100000" b="-100000"/>
            </a:gra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b="1" dirty="0">
                  <a:solidFill>
                    <a:srgbClr val="FFFFFF"/>
                  </a:solidFill>
                  <a:latin typeface="阿里巴巴普惠体 R"/>
                  <a:ea typeface="阿里巴巴普惠体 L"/>
                </a:rPr>
                <a:t>点击查看运行台账、换炭台账、预警记录</a:t>
              </a:r>
              <a:endParaRPr lang="zh-CN" altLang="en-US" sz="1600" b="1" dirty="0">
                <a:solidFill>
                  <a:srgbClr val="FFFFFF"/>
                </a:solidFill>
                <a:latin typeface="阿里巴巴普惠体 R"/>
                <a:ea typeface="阿里巴巴普惠体 L"/>
              </a:endParaRPr>
            </a:p>
          </p:txBody>
        </p:sp>
        <p:sp>
          <p:nvSpPr>
            <p:cNvPr id="13" name="www.koppt.cn"/>
            <p:cNvSpPr/>
            <p:nvPr/>
          </p:nvSpPr>
          <p:spPr>
            <a:xfrm>
              <a:off x="6300431" y="2805117"/>
              <a:ext cx="524110" cy="50951"/>
            </a:xfrm>
            <a:custGeom>
              <a:avLst/>
              <a:gdLst>
                <a:gd name="connsiteX0" fmla="*/ 759697 w 802208"/>
                <a:gd name="connsiteY0" fmla="*/ 0 h 61439"/>
                <a:gd name="connsiteX1" fmla="*/ 802208 w 802208"/>
                <a:gd name="connsiteY1" fmla="*/ 0 h 61439"/>
                <a:gd name="connsiteX2" fmla="*/ 788038 w 802208"/>
                <a:gd name="connsiteY2" fmla="*/ 61439 h 61439"/>
                <a:gd name="connsiteX3" fmla="*/ 745527 w 802208"/>
                <a:gd name="connsiteY3" fmla="*/ 61439 h 61439"/>
                <a:gd name="connsiteX4" fmla="*/ 685150 w 802208"/>
                <a:gd name="connsiteY4" fmla="*/ 0 h 61439"/>
                <a:gd name="connsiteX5" fmla="*/ 727661 w 802208"/>
                <a:gd name="connsiteY5" fmla="*/ 0 h 61439"/>
                <a:gd name="connsiteX6" fmla="*/ 713491 w 802208"/>
                <a:gd name="connsiteY6" fmla="*/ 61439 h 61439"/>
                <a:gd name="connsiteX7" fmla="*/ 670980 w 802208"/>
                <a:gd name="connsiteY7" fmla="*/ 61439 h 61439"/>
                <a:gd name="connsiteX8" fmla="*/ 610599 w 802208"/>
                <a:gd name="connsiteY8" fmla="*/ 0 h 61439"/>
                <a:gd name="connsiteX9" fmla="*/ 653110 w 802208"/>
                <a:gd name="connsiteY9" fmla="*/ 0 h 61439"/>
                <a:gd name="connsiteX10" fmla="*/ 638940 w 802208"/>
                <a:gd name="connsiteY10" fmla="*/ 61439 h 61439"/>
                <a:gd name="connsiteX11" fmla="*/ 596429 w 802208"/>
                <a:gd name="connsiteY11" fmla="*/ 61439 h 61439"/>
                <a:gd name="connsiteX12" fmla="*/ 536060 w 802208"/>
                <a:gd name="connsiteY12" fmla="*/ 0 h 61439"/>
                <a:gd name="connsiteX13" fmla="*/ 578571 w 802208"/>
                <a:gd name="connsiteY13" fmla="*/ 0 h 61439"/>
                <a:gd name="connsiteX14" fmla="*/ 564401 w 802208"/>
                <a:gd name="connsiteY14" fmla="*/ 61439 h 61439"/>
                <a:gd name="connsiteX15" fmla="*/ 521890 w 802208"/>
                <a:gd name="connsiteY15" fmla="*/ 61439 h 61439"/>
                <a:gd name="connsiteX16" fmla="*/ 461498 w 802208"/>
                <a:gd name="connsiteY16" fmla="*/ 0 h 61439"/>
                <a:gd name="connsiteX17" fmla="*/ 504009 w 802208"/>
                <a:gd name="connsiteY17" fmla="*/ 0 h 61439"/>
                <a:gd name="connsiteX18" fmla="*/ 489839 w 802208"/>
                <a:gd name="connsiteY18" fmla="*/ 61439 h 61439"/>
                <a:gd name="connsiteX19" fmla="*/ 447328 w 802208"/>
                <a:gd name="connsiteY19" fmla="*/ 61439 h 61439"/>
                <a:gd name="connsiteX20" fmla="*/ 386946 w 802208"/>
                <a:gd name="connsiteY20" fmla="*/ 0 h 61439"/>
                <a:gd name="connsiteX21" fmla="*/ 429457 w 802208"/>
                <a:gd name="connsiteY21" fmla="*/ 0 h 61439"/>
                <a:gd name="connsiteX22" fmla="*/ 415287 w 802208"/>
                <a:gd name="connsiteY22" fmla="*/ 61439 h 61439"/>
                <a:gd name="connsiteX23" fmla="*/ 372776 w 802208"/>
                <a:gd name="connsiteY23" fmla="*/ 61439 h 61439"/>
                <a:gd name="connsiteX24" fmla="*/ 312388 w 802208"/>
                <a:gd name="connsiteY24" fmla="*/ 0 h 61439"/>
                <a:gd name="connsiteX25" fmla="*/ 354899 w 802208"/>
                <a:gd name="connsiteY25" fmla="*/ 0 h 61439"/>
                <a:gd name="connsiteX26" fmla="*/ 340729 w 802208"/>
                <a:gd name="connsiteY26" fmla="*/ 61439 h 61439"/>
                <a:gd name="connsiteX27" fmla="*/ 298218 w 802208"/>
                <a:gd name="connsiteY27" fmla="*/ 61439 h 61439"/>
                <a:gd name="connsiteX28" fmla="*/ 237837 w 802208"/>
                <a:gd name="connsiteY28" fmla="*/ 0 h 61439"/>
                <a:gd name="connsiteX29" fmla="*/ 280348 w 802208"/>
                <a:gd name="connsiteY29" fmla="*/ 0 h 61439"/>
                <a:gd name="connsiteX30" fmla="*/ 266178 w 802208"/>
                <a:gd name="connsiteY30" fmla="*/ 61439 h 61439"/>
                <a:gd name="connsiteX31" fmla="*/ 223667 w 802208"/>
                <a:gd name="connsiteY31" fmla="*/ 61439 h 61439"/>
                <a:gd name="connsiteX32" fmla="*/ 163284 w 802208"/>
                <a:gd name="connsiteY32" fmla="*/ 0 h 61439"/>
                <a:gd name="connsiteX33" fmla="*/ 205795 w 802208"/>
                <a:gd name="connsiteY33" fmla="*/ 0 h 61439"/>
                <a:gd name="connsiteX34" fmla="*/ 191625 w 802208"/>
                <a:gd name="connsiteY34" fmla="*/ 61439 h 61439"/>
                <a:gd name="connsiteX35" fmla="*/ 149114 w 802208"/>
                <a:gd name="connsiteY35" fmla="*/ 61439 h 61439"/>
                <a:gd name="connsiteX36" fmla="*/ 88729 w 802208"/>
                <a:gd name="connsiteY36" fmla="*/ 0 h 61439"/>
                <a:gd name="connsiteX37" fmla="*/ 131240 w 802208"/>
                <a:gd name="connsiteY37" fmla="*/ 0 h 61439"/>
                <a:gd name="connsiteX38" fmla="*/ 117070 w 802208"/>
                <a:gd name="connsiteY38" fmla="*/ 61439 h 61439"/>
                <a:gd name="connsiteX39" fmla="*/ 74559 w 802208"/>
                <a:gd name="connsiteY39" fmla="*/ 61439 h 61439"/>
                <a:gd name="connsiteX40" fmla="*/ 14170 w 802208"/>
                <a:gd name="connsiteY40" fmla="*/ 0 h 61439"/>
                <a:gd name="connsiteX41" fmla="*/ 56681 w 802208"/>
                <a:gd name="connsiteY41" fmla="*/ 0 h 61439"/>
                <a:gd name="connsiteX42" fmla="*/ 42511 w 802208"/>
                <a:gd name="connsiteY42" fmla="*/ 61439 h 61439"/>
                <a:gd name="connsiteX43" fmla="*/ 0 w 802208"/>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08" h="61439">
                  <a:moveTo>
                    <a:pt x="759697" y="0"/>
                  </a:moveTo>
                  <a:lnTo>
                    <a:pt x="802208" y="0"/>
                  </a:lnTo>
                  <a:lnTo>
                    <a:pt x="788038" y="61439"/>
                  </a:lnTo>
                  <a:lnTo>
                    <a:pt x="745527" y="61439"/>
                  </a:lnTo>
                  <a:close/>
                  <a:moveTo>
                    <a:pt x="685150" y="0"/>
                  </a:moveTo>
                  <a:lnTo>
                    <a:pt x="727661" y="0"/>
                  </a:lnTo>
                  <a:lnTo>
                    <a:pt x="713491" y="61439"/>
                  </a:lnTo>
                  <a:lnTo>
                    <a:pt x="670980" y="61439"/>
                  </a:lnTo>
                  <a:close/>
                  <a:moveTo>
                    <a:pt x="610599" y="0"/>
                  </a:moveTo>
                  <a:lnTo>
                    <a:pt x="653110" y="0"/>
                  </a:lnTo>
                  <a:lnTo>
                    <a:pt x="638940" y="61439"/>
                  </a:lnTo>
                  <a:lnTo>
                    <a:pt x="596429" y="61439"/>
                  </a:lnTo>
                  <a:close/>
                  <a:moveTo>
                    <a:pt x="536060" y="0"/>
                  </a:moveTo>
                  <a:lnTo>
                    <a:pt x="578571" y="0"/>
                  </a:lnTo>
                  <a:lnTo>
                    <a:pt x="564401" y="61439"/>
                  </a:lnTo>
                  <a:lnTo>
                    <a:pt x="521890" y="61439"/>
                  </a:lnTo>
                  <a:close/>
                  <a:moveTo>
                    <a:pt x="461498" y="0"/>
                  </a:moveTo>
                  <a:lnTo>
                    <a:pt x="504009" y="0"/>
                  </a:lnTo>
                  <a:lnTo>
                    <a:pt x="489839" y="61439"/>
                  </a:lnTo>
                  <a:lnTo>
                    <a:pt x="447328" y="61439"/>
                  </a:lnTo>
                  <a:close/>
                  <a:moveTo>
                    <a:pt x="386946" y="0"/>
                  </a:moveTo>
                  <a:lnTo>
                    <a:pt x="429457" y="0"/>
                  </a:lnTo>
                  <a:lnTo>
                    <a:pt x="415287" y="61439"/>
                  </a:lnTo>
                  <a:lnTo>
                    <a:pt x="372776" y="61439"/>
                  </a:lnTo>
                  <a:close/>
                  <a:moveTo>
                    <a:pt x="312388" y="0"/>
                  </a:moveTo>
                  <a:lnTo>
                    <a:pt x="354899" y="0"/>
                  </a:lnTo>
                  <a:lnTo>
                    <a:pt x="340729" y="61439"/>
                  </a:lnTo>
                  <a:lnTo>
                    <a:pt x="298218" y="61439"/>
                  </a:lnTo>
                  <a:close/>
                  <a:moveTo>
                    <a:pt x="237837" y="0"/>
                  </a:moveTo>
                  <a:lnTo>
                    <a:pt x="280348" y="0"/>
                  </a:lnTo>
                  <a:lnTo>
                    <a:pt x="266178" y="61439"/>
                  </a:lnTo>
                  <a:lnTo>
                    <a:pt x="223667" y="61439"/>
                  </a:lnTo>
                  <a:close/>
                  <a:moveTo>
                    <a:pt x="163284" y="0"/>
                  </a:moveTo>
                  <a:lnTo>
                    <a:pt x="205795" y="0"/>
                  </a:lnTo>
                  <a:lnTo>
                    <a:pt x="191625" y="61439"/>
                  </a:lnTo>
                  <a:lnTo>
                    <a:pt x="149114" y="61439"/>
                  </a:lnTo>
                  <a:close/>
                  <a:moveTo>
                    <a:pt x="88729" y="0"/>
                  </a:moveTo>
                  <a:lnTo>
                    <a:pt x="131240" y="0"/>
                  </a:lnTo>
                  <a:lnTo>
                    <a:pt x="117070" y="61439"/>
                  </a:lnTo>
                  <a:lnTo>
                    <a:pt x="74559" y="61439"/>
                  </a:lnTo>
                  <a:close/>
                  <a:moveTo>
                    <a:pt x="14170" y="0"/>
                  </a:moveTo>
                  <a:lnTo>
                    <a:pt x="56681" y="0"/>
                  </a:lnTo>
                  <a:lnTo>
                    <a:pt x="42511" y="61439"/>
                  </a:lnTo>
                  <a:lnTo>
                    <a:pt x="0" y="61439"/>
                  </a:lnTo>
                  <a:close/>
                </a:path>
              </a:pathLst>
            </a:custGeom>
            <a:gradFill flip="none" rotWithShape="1">
              <a:gsLst>
                <a:gs pos="0">
                  <a:schemeClr val="accent1"/>
                </a:gs>
                <a:gs pos="100000">
                  <a:schemeClr val="accent1">
                    <a:alpha val="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sp>
          <p:nvSpPr>
            <p:cNvPr id="14" name="www.koppt.cn"/>
            <p:cNvSpPr/>
            <p:nvPr/>
          </p:nvSpPr>
          <p:spPr>
            <a:xfrm>
              <a:off x="8193310" y="1590054"/>
              <a:ext cx="524138" cy="50951"/>
            </a:xfrm>
            <a:custGeom>
              <a:avLst/>
              <a:gdLst>
                <a:gd name="connsiteX0" fmla="*/ 759739 w 802250"/>
                <a:gd name="connsiteY0" fmla="*/ 0 h 61439"/>
                <a:gd name="connsiteX1" fmla="*/ 802250 w 802250"/>
                <a:gd name="connsiteY1" fmla="*/ 0 h 61439"/>
                <a:gd name="connsiteX2" fmla="*/ 788080 w 802250"/>
                <a:gd name="connsiteY2" fmla="*/ 61439 h 61439"/>
                <a:gd name="connsiteX3" fmla="*/ 745569 w 802250"/>
                <a:gd name="connsiteY3" fmla="*/ 61439 h 61439"/>
                <a:gd name="connsiteX4" fmla="*/ 685185 w 802250"/>
                <a:gd name="connsiteY4" fmla="*/ 0 h 61439"/>
                <a:gd name="connsiteX5" fmla="*/ 727696 w 802250"/>
                <a:gd name="connsiteY5" fmla="*/ 0 h 61439"/>
                <a:gd name="connsiteX6" fmla="*/ 713526 w 802250"/>
                <a:gd name="connsiteY6" fmla="*/ 61439 h 61439"/>
                <a:gd name="connsiteX7" fmla="*/ 671015 w 802250"/>
                <a:gd name="connsiteY7" fmla="*/ 61439 h 61439"/>
                <a:gd name="connsiteX8" fmla="*/ 610622 w 802250"/>
                <a:gd name="connsiteY8" fmla="*/ 0 h 61439"/>
                <a:gd name="connsiteX9" fmla="*/ 653133 w 802250"/>
                <a:gd name="connsiteY9" fmla="*/ 0 h 61439"/>
                <a:gd name="connsiteX10" fmla="*/ 638963 w 802250"/>
                <a:gd name="connsiteY10" fmla="*/ 61439 h 61439"/>
                <a:gd name="connsiteX11" fmla="*/ 596452 w 802250"/>
                <a:gd name="connsiteY11" fmla="*/ 61439 h 61439"/>
                <a:gd name="connsiteX12" fmla="*/ 536075 w 802250"/>
                <a:gd name="connsiteY12" fmla="*/ 0 h 61439"/>
                <a:gd name="connsiteX13" fmla="*/ 578586 w 802250"/>
                <a:gd name="connsiteY13" fmla="*/ 0 h 61439"/>
                <a:gd name="connsiteX14" fmla="*/ 564416 w 802250"/>
                <a:gd name="connsiteY14" fmla="*/ 61439 h 61439"/>
                <a:gd name="connsiteX15" fmla="*/ 521905 w 802250"/>
                <a:gd name="connsiteY15" fmla="*/ 61439 h 61439"/>
                <a:gd name="connsiteX16" fmla="*/ 461511 w 802250"/>
                <a:gd name="connsiteY16" fmla="*/ 0 h 61439"/>
                <a:gd name="connsiteX17" fmla="*/ 504022 w 802250"/>
                <a:gd name="connsiteY17" fmla="*/ 0 h 61439"/>
                <a:gd name="connsiteX18" fmla="*/ 489852 w 802250"/>
                <a:gd name="connsiteY18" fmla="*/ 61439 h 61439"/>
                <a:gd name="connsiteX19" fmla="*/ 447341 w 802250"/>
                <a:gd name="connsiteY19" fmla="*/ 61439 h 61439"/>
                <a:gd name="connsiteX20" fmla="*/ 386954 w 802250"/>
                <a:gd name="connsiteY20" fmla="*/ 0 h 61439"/>
                <a:gd name="connsiteX21" fmla="*/ 429465 w 802250"/>
                <a:gd name="connsiteY21" fmla="*/ 0 h 61439"/>
                <a:gd name="connsiteX22" fmla="*/ 415295 w 802250"/>
                <a:gd name="connsiteY22" fmla="*/ 61439 h 61439"/>
                <a:gd name="connsiteX23" fmla="*/ 372784 w 802250"/>
                <a:gd name="connsiteY23" fmla="*/ 61439 h 61439"/>
                <a:gd name="connsiteX24" fmla="*/ 312392 w 802250"/>
                <a:gd name="connsiteY24" fmla="*/ 0 h 61439"/>
                <a:gd name="connsiteX25" fmla="*/ 354903 w 802250"/>
                <a:gd name="connsiteY25" fmla="*/ 0 h 61439"/>
                <a:gd name="connsiteX26" fmla="*/ 340733 w 802250"/>
                <a:gd name="connsiteY26" fmla="*/ 61439 h 61439"/>
                <a:gd name="connsiteX27" fmla="*/ 298222 w 802250"/>
                <a:gd name="connsiteY27" fmla="*/ 61439 h 61439"/>
                <a:gd name="connsiteX28" fmla="*/ 237842 w 802250"/>
                <a:gd name="connsiteY28" fmla="*/ 0 h 61439"/>
                <a:gd name="connsiteX29" fmla="*/ 280353 w 802250"/>
                <a:gd name="connsiteY29" fmla="*/ 0 h 61439"/>
                <a:gd name="connsiteX30" fmla="*/ 266183 w 802250"/>
                <a:gd name="connsiteY30" fmla="*/ 61439 h 61439"/>
                <a:gd name="connsiteX31" fmla="*/ 223672 w 802250"/>
                <a:gd name="connsiteY31" fmla="*/ 61439 h 61439"/>
                <a:gd name="connsiteX32" fmla="*/ 163286 w 802250"/>
                <a:gd name="connsiteY32" fmla="*/ 0 h 61439"/>
                <a:gd name="connsiteX33" fmla="*/ 205797 w 802250"/>
                <a:gd name="connsiteY33" fmla="*/ 0 h 61439"/>
                <a:gd name="connsiteX34" fmla="*/ 191627 w 802250"/>
                <a:gd name="connsiteY34" fmla="*/ 61439 h 61439"/>
                <a:gd name="connsiteX35" fmla="*/ 149116 w 802250"/>
                <a:gd name="connsiteY35" fmla="*/ 61439 h 61439"/>
                <a:gd name="connsiteX36" fmla="*/ 88730 w 802250"/>
                <a:gd name="connsiteY36" fmla="*/ 0 h 61439"/>
                <a:gd name="connsiteX37" fmla="*/ 131241 w 802250"/>
                <a:gd name="connsiteY37" fmla="*/ 0 h 61439"/>
                <a:gd name="connsiteX38" fmla="*/ 117071 w 802250"/>
                <a:gd name="connsiteY38" fmla="*/ 61439 h 61439"/>
                <a:gd name="connsiteX39" fmla="*/ 74560 w 802250"/>
                <a:gd name="connsiteY39" fmla="*/ 61439 h 61439"/>
                <a:gd name="connsiteX40" fmla="*/ 14170 w 802250"/>
                <a:gd name="connsiteY40" fmla="*/ 0 h 61439"/>
                <a:gd name="connsiteX41" fmla="*/ 56681 w 802250"/>
                <a:gd name="connsiteY41" fmla="*/ 0 h 61439"/>
                <a:gd name="connsiteX42" fmla="*/ 42511 w 802250"/>
                <a:gd name="connsiteY42" fmla="*/ 61439 h 61439"/>
                <a:gd name="connsiteX43" fmla="*/ 0 w 802250"/>
                <a:gd name="connsiteY43" fmla="*/ 61439 h 6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2250" h="61439">
                  <a:moveTo>
                    <a:pt x="759739" y="0"/>
                  </a:moveTo>
                  <a:lnTo>
                    <a:pt x="802250" y="0"/>
                  </a:lnTo>
                  <a:lnTo>
                    <a:pt x="788080" y="61439"/>
                  </a:lnTo>
                  <a:lnTo>
                    <a:pt x="745569" y="61439"/>
                  </a:lnTo>
                  <a:close/>
                  <a:moveTo>
                    <a:pt x="685185" y="0"/>
                  </a:moveTo>
                  <a:lnTo>
                    <a:pt x="727696" y="0"/>
                  </a:lnTo>
                  <a:lnTo>
                    <a:pt x="713526" y="61439"/>
                  </a:lnTo>
                  <a:lnTo>
                    <a:pt x="671015" y="61439"/>
                  </a:lnTo>
                  <a:close/>
                  <a:moveTo>
                    <a:pt x="610622" y="0"/>
                  </a:moveTo>
                  <a:lnTo>
                    <a:pt x="653133" y="0"/>
                  </a:lnTo>
                  <a:lnTo>
                    <a:pt x="638963" y="61439"/>
                  </a:lnTo>
                  <a:lnTo>
                    <a:pt x="596452" y="61439"/>
                  </a:lnTo>
                  <a:close/>
                  <a:moveTo>
                    <a:pt x="536075" y="0"/>
                  </a:moveTo>
                  <a:lnTo>
                    <a:pt x="578586" y="0"/>
                  </a:lnTo>
                  <a:lnTo>
                    <a:pt x="564416" y="61439"/>
                  </a:lnTo>
                  <a:lnTo>
                    <a:pt x="521905" y="61439"/>
                  </a:lnTo>
                  <a:close/>
                  <a:moveTo>
                    <a:pt x="461511" y="0"/>
                  </a:moveTo>
                  <a:lnTo>
                    <a:pt x="504022" y="0"/>
                  </a:lnTo>
                  <a:lnTo>
                    <a:pt x="489852" y="61439"/>
                  </a:lnTo>
                  <a:lnTo>
                    <a:pt x="447341" y="61439"/>
                  </a:lnTo>
                  <a:close/>
                  <a:moveTo>
                    <a:pt x="386954" y="0"/>
                  </a:moveTo>
                  <a:lnTo>
                    <a:pt x="429465" y="0"/>
                  </a:lnTo>
                  <a:lnTo>
                    <a:pt x="415295" y="61439"/>
                  </a:lnTo>
                  <a:lnTo>
                    <a:pt x="372784" y="61439"/>
                  </a:lnTo>
                  <a:close/>
                  <a:moveTo>
                    <a:pt x="312392" y="0"/>
                  </a:moveTo>
                  <a:lnTo>
                    <a:pt x="354903" y="0"/>
                  </a:lnTo>
                  <a:lnTo>
                    <a:pt x="340733" y="61439"/>
                  </a:lnTo>
                  <a:lnTo>
                    <a:pt x="298222" y="61439"/>
                  </a:lnTo>
                  <a:close/>
                  <a:moveTo>
                    <a:pt x="237842" y="0"/>
                  </a:moveTo>
                  <a:lnTo>
                    <a:pt x="280353" y="0"/>
                  </a:lnTo>
                  <a:lnTo>
                    <a:pt x="266183" y="61439"/>
                  </a:lnTo>
                  <a:lnTo>
                    <a:pt x="223672" y="61439"/>
                  </a:lnTo>
                  <a:close/>
                  <a:moveTo>
                    <a:pt x="163286" y="0"/>
                  </a:moveTo>
                  <a:lnTo>
                    <a:pt x="205797" y="0"/>
                  </a:lnTo>
                  <a:lnTo>
                    <a:pt x="191627" y="61439"/>
                  </a:lnTo>
                  <a:lnTo>
                    <a:pt x="149116" y="61439"/>
                  </a:lnTo>
                  <a:close/>
                  <a:moveTo>
                    <a:pt x="88730" y="0"/>
                  </a:moveTo>
                  <a:lnTo>
                    <a:pt x="131241" y="0"/>
                  </a:lnTo>
                  <a:lnTo>
                    <a:pt x="117071" y="61439"/>
                  </a:lnTo>
                  <a:lnTo>
                    <a:pt x="74560" y="61439"/>
                  </a:lnTo>
                  <a:close/>
                  <a:moveTo>
                    <a:pt x="14170" y="0"/>
                  </a:moveTo>
                  <a:lnTo>
                    <a:pt x="56681" y="0"/>
                  </a:lnTo>
                  <a:lnTo>
                    <a:pt x="42511" y="61439"/>
                  </a:lnTo>
                  <a:lnTo>
                    <a:pt x="0" y="61439"/>
                  </a:lnTo>
                  <a:close/>
                </a:path>
              </a:pathLst>
            </a:custGeom>
            <a:gradFill flip="none" rotWithShape="1">
              <a:gsLst>
                <a:gs pos="0">
                  <a:schemeClr val="accent1">
                    <a:alpha val="0"/>
                  </a:schemeClr>
                </a:gs>
                <a:gs pos="100000">
                  <a:schemeClr val="accent1">
                    <a:alpha val="66000"/>
                  </a:schemeClr>
                </a:gs>
              </a:gsLst>
              <a:lin ang="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阿里巴巴普惠体 R"/>
                <a:ea typeface="阿里巴巴普惠体 L"/>
                <a:cs typeface="+mn-cs"/>
              </a:endParaRPr>
            </a:p>
          </p:txBody>
        </p:sp>
        <p:cxnSp>
          <p:nvCxnSpPr>
            <p:cNvPr id="15" name="www.koppt.cn"/>
            <p:cNvCxnSpPr/>
            <p:nvPr/>
          </p:nvCxnSpPr>
          <p:spPr>
            <a:xfrm>
              <a:off x="7989558" y="2979989"/>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16" name="www.koppt.cn"/>
            <p:cNvCxnSpPr/>
            <p:nvPr/>
          </p:nvCxnSpPr>
          <p:spPr>
            <a:xfrm flipV="1">
              <a:off x="8613048" y="2816260"/>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17" name="www.koppt.cn"/>
            <p:cNvCxnSpPr/>
            <p:nvPr/>
          </p:nvCxnSpPr>
          <p:spPr>
            <a:xfrm>
              <a:off x="6322331" y="1641005"/>
              <a:ext cx="62349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18" name="www.koppt.cn"/>
            <p:cNvCxnSpPr/>
            <p:nvPr/>
          </p:nvCxnSpPr>
          <p:spPr>
            <a:xfrm flipV="1">
              <a:off x="6172891" y="1641005"/>
              <a:ext cx="149440" cy="1624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3175" cap="rnd">
              <a:solidFill>
                <a:schemeClr val="accent1"/>
              </a:solidFill>
              <a:round/>
            </a:ln>
            <a:effectLst/>
          </p:spPr>
          <p:style>
            <a:lnRef idx="2">
              <a:schemeClr val="accent1">
                <a:shade val="50000"/>
              </a:schemeClr>
            </a:lnRef>
            <a:fillRef idx="1">
              <a:schemeClr val="accent1"/>
            </a:fillRef>
            <a:effectRef idx="0">
              <a:schemeClr val="accent1"/>
            </a:effectRef>
            <a:fontRef idx="minor">
              <a:schemeClr val="lt1"/>
            </a:fontRef>
          </p:style>
        </p:cxnSp>
      </p:gr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43127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五</a:t>
            </a:r>
            <a:r>
              <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、使用说明</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标题 3"/>
          <p:cNvSpPr/>
          <p:nvPr>
            <p:custDataLst>
              <p:tags r:id="rId1"/>
            </p:custDataLst>
          </p:nvPr>
        </p:nvSpPr>
        <p:spPr>
          <a:xfrm>
            <a:off x="633730" y="934720"/>
            <a:ext cx="4169382"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zh-CN" altLang="en-US" sz="2400" dirty="0">
                <a:solidFill>
                  <a:schemeClr val="tx1"/>
                </a:solidFill>
                <a:latin typeface="微软雅黑" panose="020B0503020204020204" pitchFamily="34" charset="-122"/>
                <a:ea typeface="微软雅黑" panose="020B0503020204020204" pitchFamily="34" charset="-122"/>
              </a:rPr>
              <a:t>手机小程序</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网页端</a:t>
            </a:r>
            <a:endParaRPr sz="2400" dirty="0">
              <a:solidFill>
                <a:schemeClr val="tx1"/>
              </a:solidFill>
              <a:effectLst/>
              <a:latin typeface="微软雅黑" panose="020B0503020204020204" pitchFamily="34" charset="-122"/>
              <a:ea typeface="微软雅黑" panose="020B0503020204020204" pitchFamily="34" charset="-122"/>
            </a:endParaRPr>
          </a:p>
        </p:txBody>
      </p:sp>
      <p:grpSp>
        <p:nvGrpSpPr>
          <p:cNvPr id="7" name="组合 6"/>
          <p:cNvGrpSpPr/>
          <p:nvPr/>
        </p:nvGrpSpPr>
        <p:grpSpPr>
          <a:xfrm>
            <a:off x="7575733" y="1226658"/>
            <a:ext cx="4168802" cy="1029193"/>
            <a:chOff x="4439103" y="1359780"/>
            <a:chExt cx="4168802" cy="1029193"/>
          </a:xfrm>
        </p:grpSpPr>
        <p:grpSp>
          <p:nvGrpSpPr>
            <p:cNvPr id="22" name="组合 21"/>
            <p:cNvGrpSpPr/>
            <p:nvPr/>
          </p:nvGrpSpPr>
          <p:grpSpPr>
            <a:xfrm>
              <a:off x="4439103" y="1482937"/>
              <a:ext cx="815514" cy="815514"/>
              <a:chOff x="950274" y="2716885"/>
              <a:chExt cx="2075543" cy="2075543"/>
            </a:xfrm>
          </p:grpSpPr>
          <p:sp>
            <p:nvSpPr>
              <p:cNvPr id="24" name="折角形 1911"/>
              <p:cNvSpPr/>
              <p:nvPr/>
            </p:nvSpPr>
            <p:spPr>
              <a:xfrm>
                <a:off x="950274" y="2716885"/>
                <a:ext cx="2075543" cy="2075543"/>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5" name="Freeform 7"/>
              <p:cNvSpPr>
                <a:spLocks noEditPoints="1"/>
              </p:cNvSpPr>
              <p:nvPr/>
            </p:nvSpPr>
            <p:spPr bwMode="auto">
              <a:xfrm>
                <a:off x="1488188" y="3254799"/>
                <a:ext cx="999714" cy="999714"/>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FFFFFF"/>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3" name="矩形 22"/>
            <p:cNvSpPr/>
            <p:nvPr/>
          </p:nvSpPr>
          <p:spPr>
            <a:xfrm>
              <a:off x="5236196" y="1359780"/>
              <a:ext cx="3371709" cy="102919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b="1" dirty="0">
                  <a:latin typeface="微软雅黑" panose="020B0503020204020204" pitchFamily="34" charset="-122"/>
                  <a:ea typeface="微软雅黑" panose="020B0503020204020204" pitchFamily="34" charset="-122"/>
                </a:rPr>
                <a:t>查询台账</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可按照企业名称、车牌、燃料类型、排放阶段等条件查询台账</a:t>
              </a:r>
              <a:endParaRPr lang="en-US" altLang="zh-CN" sz="1200"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7575733" y="4004700"/>
            <a:ext cx="4184197" cy="938671"/>
            <a:chOff x="4439103" y="4137822"/>
            <a:chExt cx="4184197" cy="938671"/>
          </a:xfrm>
        </p:grpSpPr>
        <p:grpSp>
          <p:nvGrpSpPr>
            <p:cNvPr id="17" name="组合 16"/>
            <p:cNvGrpSpPr/>
            <p:nvPr/>
          </p:nvGrpSpPr>
          <p:grpSpPr>
            <a:xfrm>
              <a:off x="4439103" y="4260979"/>
              <a:ext cx="815514" cy="815514"/>
              <a:chOff x="3664445" y="2716885"/>
              <a:chExt cx="2075543" cy="2075543"/>
            </a:xfrm>
          </p:grpSpPr>
          <p:sp>
            <p:nvSpPr>
              <p:cNvPr id="20" name="折角形 1907"/>
              <p:cNvSpPr/>
              <p:nvPr/>
            </p:nvSpPr>
            <p:spPr>
              <a:xfrm>
                <a:off x="3664445" y="2716885"/>
                <a:ext cx="2075543" cy="2075543"/>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1" name="Freeform 96"/>
              <p:cNvSpPr>
                <a:spLocks noEditPoints="1"/>
              </p:cNvSpPr>
              <p:nvPr/>
            </p:nvSpPr>
            <p:spPr bwMode="auto">
              <a:xfrm>
                <a:off x="4263174" y="3288173"/>
                <a:ext cx="878084" cy="932965"/>
              </a:xfrm>
              <a:custGeom>
                <a:avLst/>
                <a:gdLst/>
                <a:ahLst/>
                <a:cxnLst>
                  <a:cxn ang="0">
                    <a:pos x="30" y="63"/>
                  </a:cxn>
                  <a:cxn ang="0">
                    <a:pos x="0" y="34"/>
                  </a:cxn>
                  <a:cxn ang="0">
                    <a:pos x="12" y="10"/>
                  </a:cxn>
                  <a:cxn ang="0">
                    <a:pos x="19" y="11"/>
                  </a:cxn>
                  <a:cxn ang="0">
                    <a:pos x="18" y="18"/>
                  </a:cxn>
                  <a:cxn ang="0">
                    <a:pos x="10" y="34"/>
                  </a:cxn>
                  <a:cxn ang="0">
                    <a:pos x="30" y="53"/>
                  </a:cxn>
                  <a:cxn ang="0">
                    <a:pos x="49" y="34"/>
                  </a:cxn>
                  <a:cxn ang="0">
                    <a:pos x="41" y="18"/>
                  </a:cxn>
                  <a:cxn ang="0">
                    <a:pos x="40" y="11"/>
                  </a:cxn>
                  <a:cxn ang="0">
                    <a:pos x="47" y="10"/>
                  </a:cxn>
                  <a:cxn ang="0">
                    <a:pos x="59" y="34"/>
                  </a:cxn>
                  <a:cxn ang="0">
                    <a:pos x="30" y="63"/>
                  </a:cxn>
                  <a:cxn ang="0">
                    <a:pos x="34" y="29"/>
                  </a:cxn>
                  <a:cxn ang="0">
                    <a:pos x="30" y="34"/>
                  </a:cxn>
                  <a:cxn ang="0">
                    <a:pos x="25" y="29"/>
                  </a:cxn>
                  <a:cxn ang="0">
                    <a:pos x="25" y="5"/>
                  </a:cxn>
                  <a:cxn ang="0">
                    <a:pos x="30" y="0"/>
                  </a:cxn>
                  <a:cxn ang="0">
                    <a:pos x="34" y="5"/>
                  </a:cxn>
                  <a:cxn ang="0">
                    <a:pos x="34" y="29"/>
                  </a:cxn>
                </a:cxnLst>
                <a:rect l="0" t="0" r="r" b="b"/>
                <a:pathLst>
                  <a:path w="59" h="63">
                    <a:moveTo>
                      <a:pt x="30" y="63"/>
                    </a:moveTo>
                    <a:cubicBezTo>
                      <a:pt x="14" y="63"/>
                      <a:pt x="0" y="50"/>
                      <a:pt x="0" y="34"/>
                    </a:cubicBezTo>
                    <a:cubicBezTo>
                      <a:pt x="0" y="24"/>
                      <a:pt x="5" y="16"/>
                      <a:pt x="12" y="10"/>
                    </a:cubicBezTo>
                    <a:cubicBezTo>
                      <a:pt x="14" y="9"/>
                      <a:pt x="17" y="9"/>
                      <a:pt x="19" y="11"/>
                    </a:cubicBezTo>
                    <a:cubicBezTo>
                      <a:pt x="21" y="14"/>
                      <a:pt x="20" y="17"/>
                      <a:pt x="18" y="18"/>
                    </a:cubicBezTo>
                    <a:cubicBezTo>
                      <a:pt x="13" y="22"/>
                      <a:pt x="10" y="28"/>
                      <a:pt x="10" y="34"/>
                    </a:cubicBezTo>
                    <a:cubicBezTo>
                      <a:pt x="10" y="44"/>
                      <a:pt x="19" y="53"/>
                      <a:pt x="30" y="53"/>
                    </a:cubicBezTo>
                    <a:cubicBezTo>
                      <a:pt x="40" y="53"/>
                      <a:pt x="49" y="44"/>
                      <a:pt x="49" y="34"/>
                    </a:cubicBezTo>
                    <a:cubicBezTo>
                      <a:pt x="49" y="28"/>
                      <a:pt x="46" y="22"/>
                      <a:pt x="41" y="18"/>
                    </a:cubicBezTo>
                    <a:cubicBezTo>
                      <a:pt x="39" y="17"/>
                      <a:pt x="39" y="14"/>
                      <a:pt x="40" y="11"/>
                    </a:cubicBezTo>
                    <a:cubicBezTo>
                      <a:pt x="42" y="9"/>
                      <a:pt x="45" y="9"/>
                      <a:pt x="47" y="10"/>
                    </a:cubicBezTo>
                    <a:cubicBezTo>
                      <a:pt x="55" y="16"/>
                      <a:pt x="59" y="24"/>
                      <a:pt x="59" y="34"/>
                    </a:cubicBezTo>
                    <a:cubicBezTo>
                      <a:pt x="59" y="50"/>
                      <a:pt x="46" y="63"/>
                      <a:pt x="30" y="63"/>
                    </a:cubicBezTo>
                    <a:close/>
                    <a:moveTo>
                      <a:pt x="34" y="29"/>
                    </a:moveTo>
                    <a:cubicBezTo>
                      <a:pt x="34" y="32"/>
                      <a:pt x="32" y="34"/>
                      <a:pt x="30" y="34"/>
                    </a:cubicBezTo>
                    <a:cubicBezTo>
                      <a:pt x="27" y="34"/>
                      <a:pt x="25" y="32"/>
                      <a:pt x="25" y="29"/>
                    </a:cubicBezTo>
                    <a:cubicBezTo>
                      <a:pt x="25" y="5"/>
                      <a:pt x="25" y="5"/>
                      <a:pt x="25" y="5"/>
                    </a:cubicBezTo>
                    <a:cubicBezTo>
                      <a:pt x="25" y="2"/>
                      <a:pt x="27" y="0"/>
                      <a:pt x="30" y="0"/>
                    </a:cubicBezTo>
                    <a:cubicBezTo>
                      <a:pt x="32" y="0"/>
                      <a:pt x="34" y="2"/>
                      <a:pt x="34" y="5"/>
                    </a:cubicBezTo>
                    <a:lnTo>
                      <a:pt x="34" y="29"/>
                    </a:ln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8" name="矩形 17"/>
            <p:cNvSpPr/>
            <p:nvPr/>
          </p:nvSpPr>
          <p:spPr>
            <a:xfrm>
              <a:off x="5251591" y="4137822"/>
              <a:ext cx="3371709" cy="75219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b="1" dirty="0">
                  <a:latin typeface="微软雅黑" panose="020B0503020204020204" pitchFamily="34" charset="-122"/>
                  <a:ea typeface="微软雅黑" panose="020B0503020204020204" pitchFamily="34" charset="-122"/>
                </a:rPr>
                <a:t>数据计算</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显示活性炭剩余寿命、运行时长等</a:t>
              </a:r>
              <a:endParaRPr lang="en-US" altLang="zh-CN" sz="1200"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575733" y="2615679"/>
            <a:ext cx="4168802" cy="1029193"/>
            <a:chOff x="4439103" y="2748801"/>
            <a:chExt cx="4168802" cy="1029193"/>
          </a:xfrm>
        </p:grpSpPr>
        <p:grpSp>
          <p:nvGrpSpPr>
            <p:cNvPr id="13" name="组合 12"/>
            <p:cNvGrpSpPr/>
            <p:nvPr/>
          </p:nvGrpSpPr>
          <p:grpSpPr>
            <a:xfrm>
              <a:off x="4439103" y="2871958"/>
              <a:ext cx="815514" cy="815514"/>
              <a:chOff x="6378616" y="2716885"/>
              <a:chExt cx="2075543" cy="2075543"/>
            </a:xfrm>
          </p:grpSpPr>
          <p:sp>
            <p:nvSpPr>
              <p:cNvPr id="15" name="折角形 1903"/>
              <p:cNvSpPr/>
              <p:nvPr/>
            </p:nvSpPr>
            <p:spPr>
              <a:xfrm>
                <a:off x="6378616" y="2716885"/>
                <a:ext cx="2075543" cy="2075543"/>
              </a:xfrm>
              <a:prstGeom prst="foldedCorne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16" name="Freeform 100"/>
              <p:cNvSpPr>
                <a:spLocks noEditPoints="1"/>
              </p:cNvSpPr>
              <p:nvPr/>
            </p:nvSpPr>
            <p:spPr bwMode="auto">
              <a:xfrm>
                <a:off x="6897932" y="3257653"/>
                <a:ext cx="1036912" cy="994006"/>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4" name="矩形 13"/>
            <p:cNvSpPr/>
            <p:nvPr/>
          </p:nvSpPr>
          <p:spPr>
            <a:xfrm>
              <a:off x="5236196" y="2748801"/>
              <a:ext cx="3371709" cy="102919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b="1" dirty="0">
                  <a:latin typeface="微软雅黑" panose="020B0503020204020204" pitchFamily="34" charset="-122"/>
                  <a:ea typeface="微软雅黑" panose="020B0503020204020204" pitchFamily="34" charset="-122"/>
                </a:rPr>
                <a:t>实时运行状态</a:t>
              </a:r>
              <a:endParaRPr lang="en-US" altLang="zh-CN" sz="1200" b="1"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显示实时感知数据，包括浓度、风速、温湿度、压力等。</a:t>
              </a:r>
              <a:endParaRPr lang="en-US" altLang="zh-CN" sz="1200" dirty="0">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1421386" y="1646769"/>
            <a:ext cx="2275948" cy="3815161"/>
            <a:chOff x="2593588" y="1252931"/>
            <a:chExt cx="2886836" cy="4839190"/>
          </a:xfrm>
        </p:grpSpPr>
        <p:pic>
          <p:nvPicPr>
            <p:cNvPr id="27" name="图片 26"/>
            <p:cNvPicPr>
              <a:picLocks noChangeAspect="1"/>
            </p:cNvPicPr>
            <p:nvPr/>
          </p:nvPicPr>
          <p:blipFill>
            <a:blip r:embed="rId2"/>
            <a:stretch>
              <a:fillRect/>
            </a:stretch>
          </p:blipFill>
          <p:spPr>
            <a:xfrm>
              <a:off x="2960222" y="1593735"/>
              <a:ext cx="2101965" cy="4077199"/>
            </a:xfrm>
            <a:prstGeom prst="rect">
              <a:avLst/>
            </a:prstGeom>
          </p:spPr>
        </p:pic>
        <p:pic>
          <p:nvPicPr>
            <p:cNvPr id="29" name="图片 28"/>
            <p:cNvPicPr>
              <a:picLocks noChangeAspect="1"/>
            </p:cNvPicPr>
            <p:nvPr/>
          </p:nvPicPr>
          <p:blipFill rotWithShape="1">
            <a:blip r:embed="rId3" cstate="print">
              <a:clrChange>
                <a:clrFrom>
                  <a:srgbClr val="141D21"/>
                </a:clrFrom>
                <a:clrTo>
                  <a:srgbClr val="141D21">
                    <a:alpha val="0"/>
                  </a:srgbClr>
                </a:clrTo>
              </a:clrChange>
              <a:extLst>
                <a:ext uri="{28A0092B-C50C-407E-A947-70E740481C1C}">
                  <a14:useLocalDpi xmlns:a14="http://schemas.microsoft.com/office/drawing/2010/main" val="0"/>
                </a:ext>
              </a:extLst>
            </a:blip>
            <a:srcRect l="13110" t="9481" r="13110" b="9481"/>
            <a:stretch>
              <a:fillRect/>
            </a:stretch>
          </p:blipFill>
          <p:spPr>
            <a:xfrm>
              <a:off x="2593588" y="1252931"/>
              <a:ext cx="2886836" cy="4839190"/>
            </a:xfrm>
            <a:prstGeom prst="rect">
              <a:avLst/>
            </a:prstGeom>
          </p:spPr>
        </p:pic>
      </p:grpSp>
      <p:grpSp>
        <p:nvGrpSpPr>
          <p:cNvPr id="28" name="组合 27"/>
          <p:cNvGrpSpPr/>
          <p:nvPr/>
        </p:nvGrpSpPr>
        <p:grpSpPr>
          <a:xfrm>
            <a:off x="542473" y="2498801"/>
            <a:ext cx="2119431" cy="3707048"/>
            <a:chOff x="2068724" y="1230661"/>
            <a:chExt cx="2886836" cy="5049298"/>
          </a:xfrm>
        </p:grpSpPr>
        <p:pic>
          <p:nvPicPr>
            <p:cNvPr id="3" name="图片 2"/>
            <p:cNvPicPr>
              <a:picLocks noChangeAspect="1"/>
            </p:cNvPicPr>
            <p:nvPr/>
          </p:nvPicPr>
          <p:blipFill>
            <a:blip r:embed="rId4"/>
            <a:stretch>
              <a:fillRect/>
            </a:stretch>
          </p:blipFill>
          <p:spPr>
            <a:xfrm>
              <a:off x="2417252" y="1587378"/>
              <a:ext cx="2235329" cy="4335864"/>
            </a:xfrm>
            <a:prstGeom prst="rect">
              <a:avLst/>
            </a:prstGeom>
          </p:spPr>
        </p:pic>
        <p:pic>
          <p:nvPicPr>
            <p:cNvPr id="10" name="图片 9"/>
            <p:cNvPicPr>
              <a:picLocks noChangeAspect="1"/>
            </p:cNvPicPr>
            <p:nvPr/>
          </p:nvPicPr>
          <p:blipFill rotWithShape="1">
            <a:blip r:embed="rId3" cstate="print">
              <a:clrChange>
                <a:clrFrom>
                  <a:srgbClr val="141D21"/>
                </a:clrFrom>
                <a:clrTo>
                  <a:srgbClr val="141D21">
                    <a:alpha val="0"/>
                  </a:srgbClr>
                </a:clrTo>
              </a:clrChange>
              <a:extLst>
                <a:ext uri="{28A0092B-C50C-407E-A947-70E740481C1C}">
                  <a14:useLocalDpi xmlns:a14="http://schemas.microsoft.com/office/drawing/2010/main" val="0"/>
                </a:ext>
              </a:extLst>
            </a:blip>
            <a:srcRect l="13110" t="9481" r="13110" b="9481"/>
            <a:stretch>
              <a:fillRect/>
            </a:stretch>
          </p:blipFill>
          <p:spPr>
            <a:xfrm>
              <a:off x="2068724" y="1230661"/>
              <a:ext cx="2886836" cy="5049298"/>
            </a:xfrm>
            <a:prstGeom prst="rect">
              <a:avLst/>
            </a:prstGeom>
          </p:spPr>
        </p:pic>
      </p:grpSp>
      <p:grpSp>
        <p:nvGrpSpPr>
          <p:cNvPr id="2" name="组合 1"/>
          <p:cNvGrpSpPr/>
          <p:nvPr/>
        </p:nvGrpSpPr>
        <p:grpSpPr>
          <a:xfrm>
            <a:off x="3367601" y="1293290"/>
            <a:ext cx="4007228" cy="2730649"/>
            <a:chOff x="3458450" y="393551"/>
            <a:chExt cx="7787399" cy="5306576"/>
          </a:xfrm>
        </p:grpSpPr>
        <p:pic>
          <p:nvPicPr>
            <p:cNvPr id="4" name="image1.png"/>
            <p:cNvPicPr>
              <a:picLocks noChangeAspect="1"/>
            </p:cNvPicPr>
            <p:nvPr/>
          </p:nvPicPr>
          <p:blipFill>
            <a:blip r:embed="rId5"/>
            <a:stretch>
              <a:fillRect/>
            </a:stretch>
          </p:blipFill>
          <p:spPr>
            <a:xfrm>
              <a:off x="3458450" y="393551"/>
              <a:ext cx="7787399" cy="5306576"/>
            </a:xfrm>
            <a:prstGeom prst="rect">
              <a:avLst/>
            </a:prstGeom>
            <a:ln w="12700">
              <a:miter lim="400000"/>
              <a:headEnd/>
              <a:tailEnd/>
            </a:ln>
          </p:spPr>
        </p:pic>
        <p:pic>
          <p:nvPicPr>
            <p:cNvPr id="5" name="图片 4"/>
            <p:cNvPicPr>
              <a:picLocks noChangeAspect="1"/>
            </p:cNvPicPr>
            <p:nvPr/>
          </p:nvPicPr>
          <p:blipFill>
            <a:blip r:embed="rId6"/>
            <a:stretch>
              <a:fillRect/>
            </a:stretch>
          </p:blipFill>
          <p:spPr>
            <a:xfrm>
              <a:off x="4982469" y="1269246"/>
              <a:ext cx="4861491" cy="2425660"/>
            </a:xfrm>
            <a:prstGeom prst="rect">
              <a:avLst/>
            </a:prstGeom>
          </p:spPr>
        </p:pic>
      </p:grpSp>
      <p:grpSp>
        <p:nvGrpSpPr>
          <p:cNvPr id="26" name="组合 25"/>
          <p:cNvGrpSpPr/>
          <p:nvPr/>
        </p:nvGrpSpPr>
        <p:grpSpPr>
          <a:xfrm>
            <a:off x="3827014" y="3634990"/>
            <a:ext cx="3096430" cy="2399505"/>
            <a:chOff x="3150097" y="3529410"/>
            <a:chExt cx="3523753" cy="2730649"/>
          </a:xfrm>
        </p:grpSpPr>
        <p:pic>
          <p:nvPicPr>
            <p:cNvPr id="12" name="image1.png"/>
            <p:cNvPicPr>
              <a:picLocks noChangeAspect="1"/>
            </p:cNvPicPr>
            <p:nvPr/>
          </p:nvPicPr>
          <p:blipFill>
            <a:blip r:embed="rId5"/>
            <a:stretch>
              <a:fillRect/>
            </a:stretch>
          </p:blipFill>
          <p:spPr>
            <a:xfrm>
              <a:off x="3150097" y="3529410"/>
              <a:ext cx="3523753" cy="2730649"/>
            </a:xfrm>
            <a:prstGeom prst="rect">
              <a:avLst/>
            </a:prstGeom>
            <a:ln w="12700">
              <a:miter lim="400000"/>
              <a:headEnd/>
              <a:tailEnd/>
            </a:ln>
          </p:spPr>
        </p:pic>
        <p:pic>
          <p:nvPicPr>
            <p:cNvPr id="11" name="图片 10"/>
            <p:cNvPicPr>
              <a:picLocks noChangeAspect="1"/>
            </p:cNvPicPr>
            <p:nvPr/>
          </p:nvPicPr>
          <p:blipFill>
            <a:blip r:embed="rId7"/>
            <a:srcRect l="13071"/>
            <a:stretch>
              <a:fillRect/>
            </a:stretch>
          </p:blipFill>
          <p:spPr>
            <a:xfrm>
              <a:off x="3855793" y="3982409"/>
              <a:ext cx="2170479" cy="1245807"/>
            </a:xfrm>
            <a:prstGeom prst="rect">
              <a:avLst/>
            </a:prstGeom>
          </p:spPr>
        </p:pic>
      </p:grpSp>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39585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六、应用场景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13" name="图片 12"/>
          <p:cNvPicPr/>
          <p:nvPr/>
        </p:nvPicPr>
        <p:blipFill>
          <a:blip r:embed="rId1"/>
          <a:stretch>
            <a:fillRect/>
          </a:stretch>
        </p:blipFill>
        <p:spPr>
          <a:xfrm>
            <a:off x="4461509" y="912495"/>
            <a:ext cx="2410460" cy="1395730"/>
          </a:xfrm>
          <a:prstGeom prst="rect">
            <a:avLst/>
          </a:prstGeom>
          <a:noFill/>
          <a:ln w="9525">
            <a:noFill/>
          </a:ln>
        </p:spPr>
      </p:pic>
      <p:sp>
        <p:nvSpPr>
          <p:cNvPr id="15" name="文本框 21"/>
          <p:cNvSpPr txBox="1"/>
          <p:nvPr/>
        </p:nvSpPr>
        <p:spPr>
          <a:xfrm>
            <a:off x="4922519" y="2308225"/>
            <a:ext cx="1476375" cy="27559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涂装行业</a:t>
            </a:r>
            <a:endParaRPr lang="zh-CN" altLang="en-US" sz="1200" b="1" dirty="0">
              <a:solidFill>
                <a:schemeClr val="accent1"/>
              </a:solidFill>
              <a:latin typeface="微软雅黑" panose="020B0503020204020204" pitchFamily="34" charset="-122"/>
              <a:ea typeface="微软雅黑" panose="020B0503020204020204" pitchFamily="34" charset="-122"/>
            </a:endParaRPr>
          </a:p>
        </p:txBody>
      </p:sp>
      <p:sp>
        <p:nvSpPr>
          <p:cNvPr id="17" name="文本框 49"/>
          <p:cNvSpPr txBox="1"/>
          <p:nvPr/>
        </p:nvSpPr>
        <p:spPr>
          <a:xfrm>
            <a:off x="9667239" y="2308225"/>
            <a:ext cx="1704340" cy="27559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石化行业</a:t>
            </a:r>
            <a:endParaRPr lang="zh-CN" altLang="en-US" sz="1200" b="1" dirty="0">
              <a:solidFill>
                <a:schemeClr val="accent1"/>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2"/>
          <a:srcRect b="4555"/>
          <a:stretch>
            <a:fillRect/>
          </a:stretch>
        </p:blipFill>
        <p:spPr>
          <a:xfrm>
            <a:off x="6864349" y="915670"/>
            <a:ext cx="2413635" cy="1394460"/>
          </a:xfrm>
          <a:prstGeom prst="rect">
            <a:avLst/>
          </a:prstGeom>
          <a:noFill/>
          <a:ln w="9525">
            <a:noFill/>
          </a:ln>
        </p:spPr>
      </p:pic>
      <p:sp>
        <p:nvSpPr>
          <p:cNvPr id="27" name="文本框 52"/>
          <p:cNvSpPr txBox="1"/>
          <p:nvPr/>
        </p:nvSpPr>
        <p:spPr>
          <a:xfrm>
            <a:off x="7332979" y="2310765"/>
            <a:ext cx="1476375" cy="27559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家具制造业</a:t>
            </a:r>
            <a:endParaRPr lang="zh-CN" altLang="en-US" sz="1200" b="1" dirty="0">
              <a:solidFill>
                <a:schemeClr val="accent1"/>
              </a:solidFill>
              <a:latin typeface="微软雅黑" panose="020B0503020204020204" pitchFamily="34" charset="-122"/>
              <a:ea typeface="微软雅黑" panose="020B0503020204020204" pitchFamily="34" charset="-122"/>
            </a:endParaRPr>
          </a:p>
        </p:txBody>
      </p:sp>
      <p:pic>
        <p:nvPicPr>
          <p:cNvPr id="31" name="图片 30"/>
          <p:cNvPicPr/>
          <p:nvPr/>
        </p:nvPicPr>
        <p:blipFill>
          <a:blip r:embed="rId3"/>
          <a:srcRect t="12032" b="3935"/>
          <a:stretch>
            <a:fillRect/>
          </a:stretch>
        </p:blipFill>
        <p:spPr>
          <a:xfrm>
            <a:off x="4461509" y="2567305"/>
            <a:ext cx="2410460" cy="1404620"/>
          </a:xfrm>
          <a:prstGeom prst="rect">
            <a:avLst/>
          </a:prstGeom>
          <a:noFill/>
          <a:ln w="9525">
            <a:noFill/>
          </a:ln>
        </p:spPr>
      </p:pic>
      <p:sp>
        <p:nvSpPr>
          <p:cNvPr id="32" name="文本框 53"/>
          <p:cNvSpPr txBox="1"/>
          <p:nvPr/>
        </p:nvSpPr>
        <p:spPr>
          <a:xfrm>
            <a:off x="4922519" y="3971925"/>
            <a:ext cx="1476375" cy="27559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化工行业</a:t>
            </a:r>
            <a:endParaRPr lang="zh-CN" altLang="en-US" sz="1200" b="1" dirty="0">
              <a:solidFill>
                <a:schemeClr val="accent1"/>
              </a:solidFill>
              <a:latin typeface="微软雅黑" panose="020B0503020204020204" pitchFamily="34" charset="-122"/>
              <a:ea typeface="微软雅黑" panose="020B0503020204020204" pitchFamily="34" charset="-122"/>
            </a:endParaRPr>
          </a:p>
        </p:txBody>
      </p:sp>
      <p:pic>
        <p:nvPicPr>
          <p:cNvPr id="33" name="图片 32"/>
          <p:cNvPicPr/>
          <p:nvPr/>
        </p:nvPicPr>
        <p:blipFill>
          <a:blip r:embed="rId4"/>
          <a:srcRect t="2517" b="3326"/>
          <a:stretch>
            <a:fillRect/>
          </a:stretch>
        </p:blipFill>
        <p:spPr>
          <a:xfrm>
            <a:off x="6871969" y="2570480"/>
            <a:ext cx="2405380" cy="1401445"/>
          </a:xfrm>
          <a:prstGeom prst="rect">
            <a:avLst/>
          </a:prstGeom>
          <a:noFill/>
          <a:ln w="9525">
            <a:noFill/>
          </a:ln>
        </p:spPr>
      </p:pic>
      <p:sp>
        <p:nvSpPr>
          <p:cNvPr id="34" name="文本框 55"/>
          <p:cNvSpPr txBox="1"/>
          <p:nvPr/>
        </p:nvSpPr>
        <p:spPr>
          <a:xfrm>
            <a:off x="7332979" y="3967480"/>
            <a:ext cx="1476375" cy="27559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包装印刷业</a:t>
            </a:r>
            <a:endParaRPr lang="zh-CN" altLang="en-US" sz="1200" b="1" dirty="0">
              <a:solidFill>
                <a:schemeClr val="accent1"/>
              </a:solidFill>
              <a:latin typeface="微软雅黑" panose="020B0503020204020204" pitchFamily="34" charset="-122"/>
              <a:ea typeface="微软雅黑" panose="020B0503020204020204" pitchFamily="34" charset="-122"/>
            </a:endParaRPr>
          </a:p>
        </p:txBody>
      </p:sp>
      <p:pic>
        <p:nvPicPr>
          <p:cNvPr id="35" name="图片 34"/>
          <p:cNvPicPr/>
          <p:nvPr/>
        </p:nvPicPr>
        <p:blipFill>
          <a:blip r:embed="rId5"/>
          <a:stretch>
            <a:fillRect/>
          </a:stretch>
        </p:blipFill>
        <p:spPr>
          <a:xfrm>
            <a:off x="9270364" y="2583815"/>
            <a:ext cx="2395855" cy="1378585"/>
          </a:xfrm>
          <a:prstGeom prst="rect">
            <a:avLst/>
          </a:prstGeom>
          <a:noFill/>
          <a:ln w="9525">
            <a:noFill/>
          </a:ln>
        </p:spPr>
      </p:pic>
      <p:sp>
        <p:nvSpPr>
          <p:cNvPr id="36" name="文本框 56"/>
          <p:cNvSpPr txBox="1"/>
          <p:nvPr/>
        </p:nvSpPr>
        <p:spPr>
          <a:xfrm>
            <a:off x="9781539" y="3962400"/>
            <a:ext cx="1476375" cy="27559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橡胶和塑料制造业</a:t>
            </a:r>
            <a:endParaRPr lang="zh-CN" altLang="en-US" sz="1200" b="1" dirty="0">
              <a:solidFill>
                <a:schemeClr val="accent1"/>
              </a:solidFill>
              <a:latin typeface="微软雅黑" panose="020B0503020204020204" pitchFamily="34" charset="-122"/>
              <a:ea typeface="微软雅黑" panose="020B0503020204020204" pitchFamily="34" charset="-122"/>
            </a:endParaRPr>
          </a:p>
        </p:txBody>
      </p:sp>
      <p:pic>
        <p:nvPicPr>
          <p:cNvPr id="37" name="图片 36"/>
          <p:cNvPicPr/>
          <p:nvPr/>
        </p:nvPicPr>
        <p:blipFill>
          <a:blip r:embed="rId6"/>
          <a:stretch>
            <a:fillRect/>
          </a:stretch>
        </p:blipFill>
        <p:spPr>
          <a:xfrm>
            <a:off x="4461509" y="4247515"/>
            <a:ext cx="2410460" cy="1395095"/>
          </a:xfrm>
          <a:prstGeom prst="rect">
            <a:avLst/>
          </a:prstGeom>
          <a:noFill/>
          <a:ln w="9525">
            <a:noFill/>
          </a:ln>
        </p:spPr>
      </p:pic>
      <p:sp>
        <p:nvSpPr>
          <p:cNvPr id="38" name="文本框 58"/>
          <p:cNvSpPr txBox="1"/>
          <p:nvPr/>
        </p:nvSpPr>
        <p:spPr>
          <a:xfrm>
            <a:off x="4460874" y="5642610"/>
            <a:ext cx="2411730" cy="27559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通用设备制造业、汽车制造业</a:t>
            </a:r>
            <a:endParaRPr lang="zh-CN" altLang="en-US" sz="1200" b="1" dirty="0">
              <a:solidFill>
                <a:schemeClr val="accent1"/>
              </a:solidFill>
              <a:latin typeface="微软雅黑" panose="020B0503020204020204" pitchFamily="34" charset="-122"/>
              <a:ea typeface="微软雅黑" panose="020B0503020204020204" pitchFamily="34" charset="-122"/>
            </a:endParaRPr>
          </a:p>
        </p:txBody>
      </p:sp>
      <p:pic>
        <p:nvPicPr>
          <p:cNvPr id="39" name="图片 38"/>
          <p:cNvPicPr/>
          <p:nvPr/>
        </p:nvPicPr>
        <p:blipFill>
          <a:blip r:embed="rId7"/>
          <a:srcRect b="9029"/>
          <a:stretch>
            <a:fillRect/>
          </a:stretch>
        </p:blipFill>
        <p:spPr>
          <a:xfrm>
            <a:off x="6864984" y="4236085"/>
            <a:ext cx="2403475" cy="1407795"/>
          </a:xfrm>
          <a:prstGeom prst="rect">
            <a:avLst/>
          </a:prstGeom>
          <a:noFill/>
          <a:ln w="9525">
            <a:noFill/>
          </a:ln>
        </p:spPr>
      </p:pic>
      <p:sp>
        <p:nvSpPr>
          <p:cNvPr id="40" name="文本框 62"/>
          <p:cNvSpPr txBox="1"/>
          <p:nvPr/>
        </p:nvSpPr>
        <p:spPr>
          <a:xfrm>
            <a:off x="7333614" y="5640070"/>
            <a:ext cx="1475740" cy="27559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电子设备制造业</a:t>
            </a:r>
            <a:endParaRPr lang="zh-CN" altLang="en-US" sz="1200" b="1" dirty="0">
              <a:solidFill>
                <a:schemeClr val="accent1"/>
              </a:solidFill>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8"/>
          <a:srcRect t="14447"/>
          <a:stretch>
            <a:fillRect/>
          </a:stretch>
        </p:blipFill>
        <p:spPr>
          <a:xfrm>
            <a:off x="9274900" y="916623"/>
            <a:ext cx="2412000" cy="1395095"/>
          </a:xfrm>
          <a:prstGeom prst="rect">
            <a:avLst/>
          </a:prstGeom>
        </p:spPr>
      </p:pic>
      <p:pic>
        <p:nvPicPr>
          <p:cNvPr id="45" name="图片 44"/>
          <p:cNvPicPr>
            <a:picLocks noChangeAspect="1"/>
          </p:cNvPicPr>
          <p:nvPr/>
        </p:nvPicPr>
        <p:blipFill>
          <a:blip r:embed="rId9"/>
          <a:srcRect t="14101"/>
          <a:stretch>
            <a:fillRect/>
          </a:stretch>
        </p:blipFill>
        <p:spPr>
          <a:xfrm>
            <a:off x="9273217" y="4244974"/>
            <a:ext cx="2412000" cy="1395096"/>
          </a:xfrm>
          <a:prstGeom prst="rect">
            <a:avLst/>
          </a:prstGeom>
        </p:spPr>
      </p:pic>
      <p:sp>
        <p:nvSpPr>
          <p:cNvPr id="46" name="文本框 56"/>
          <p:cNvSpPr txBox="1"/>
          <p:nvPr/>
        </p:nvSpPr>
        <p:spPr>
          <a:xfrm>
            <a:off x="9781539" y="5647054"/>
            <a:ext cx="1476375" cy="27559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accent1"/>
                </a:solidFill>
                <a:latin typeface="微软雅黑" panose="020B0503020204020204" pitchFamily="34" charset="-122"/>
                <a:ea typeface="微软雅黑" panose="020B0503020204020204" pitchFamily="34" charset="-122"/>
              </a:rPr>
              <a:t>纺织印染业</a:t>
            </a:r>
            <a:endParaRPr lang="zh-CN" altLang="en-US" sz="1200" b="1" dirty="0">
              <a:solidFill>
                <a:schemeClr val="accent1"/>
              </a:solidFill>
              <a:latin typeface="微软雅黑" panose="020B0503020204020204" pitchFamily="34" charset="-122"/>
              <a:ea typeface="微软雅黑" panose="020B0503020204020204" pitchFamily="34" charset="-122"/>
            </a:endParaRPr>
          </a:p>
        </p:txBody>
      </p:sp>
      <p:sp>
        <p:nvSpPr>
          <p:cNvPr id="47" name="矩形 46"/>
          <p:cNvSpPr/>
          <p:nvPr/>
        </p:nvSpPr>
        <p:spPr>
          <a:xfrm>
            <a:off x="553084" y="2110605"/>
            <a:ext cx="3511549" cy="3275312"/>
          </a:xfrm>
          <a:prstGeom prst="rect">
            <a:avLst/>
          </a:prstGeom>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50000"/>
              </a:lnSpc>
              <a:buFont typeface="Arial" panose="020B0604020202020204" pitchFamily="34" charset="0"/>
              <a:buNone/>
            </a:pPr>
            <a:r>
              <a:rPr lang="zh-CN" altLang="en-US" dirty="0">
                <a:cs typeface="+mn-ea"/>
                <a:sym typeface="+mn-lt"/>
              </a:rPr>
              <a:t>适用于使用活性炭吸附设施处理VOCs废气的工业企业，包括但不限于汽修、家具制造、包装印刷、工业涂装、制鞋、塑料制品、化工、制药、化纤等行业。</a:t>
            </a:r>
            <a:endParaRPr lang="zh-CN" altLang="en-US" dirty="0">
              <a:cs typeface="+mn-ea"/>
              <a:sym typeface="+mn-lt"/>
            </a:endParaRPr>
          </a:p>
        </p:txBody>
      </p:sp>
    </p:spTree>
    <p:custDataLst>
      <p:tags r:id="rId10"/>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六、应用场景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9" name="文本框 28"/>
          <p:cNvSpPr txBox="1"/>
          <p:nvPr/>
        </p:nvSpPr>
        <p:spPr>
          <a:xfrm>
            <a:off x="5163185" y="2470785"/>
            <a:ext cx="231267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孔隙积灰堵塞</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2" name="文本框 41"/>
          <p:cNvSpPr txBox="1"/>
          <p:nvPr/>
        </p:nvSpPr>
        <p:spPr>
          <a:xfrm>
            <a:off x="7820660" y="2505710"/>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吸油</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267970" y="1112520"/>
            <a:ext cx="11285220" cy="1476375"/>
          </a:xfrm>
          <a:prstGeom prst="rect">
            <a:avLst/>
          </a:prstGeom>
          <a:noFill/>
        </p:spPr>
        <p:txBody>
          <a:bodyPr wrap="square" rtlCol="0">
            <a:spAutoFit/>
          </a:bodyPr>
          <a:lstStyle/>
          <a:p>
            <a:pPr algn="just">
              <a:lnSpc>
                <a:spcPct val="150000"/>
              </a:lnSpc>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优秀案例：杭州科百特过滤器材有限公司</a:t>
            </a:r>
            <a:endParaRPr lang="en-US" altLang="zh-CN" sz="2400" b="1" dirty="0">
              <a:solidFill>
                <a:schemeClr val="tx1"/>
              </a:solidFill>
              <a:effectLst>
                <a:outerShdw blurRad="38100" dist="25400" dir="5400000" algn="ctr" rotWithShape="0">
                  <a:srgbClr val="6E747A">
                    <a:alpha val="43000"/>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5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通过安装</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7</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套连微环境的活性炭吸附设施运行状态监控系统，实现了活性炭饱和更换提醒，规范了治理设施的运行维护，提升企业管理能力。企业环保管理费用平均降低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20%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，其中活性炭使用费用平均减少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25%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18" name="图片 17" descr="2023.10.16科百特传感器远景1"/>
          <p:cNvPicPr>
            <a:picLocks noChangeAspect="1"/>
          </p:cNvPicPr>
          <p:nvPr/>
        </p:nvPicPr>
        <p:blipFill>
          <a:blip r:embed="rId1"/>
          <a:stretch>
            <a:fillRect/>
          </a:stretch>
        </p:blipFill>
        <p:spPr>
          <a:xfrm>
            <a:off x="426085" y="2640330"/>
            <a:ext cx="7763510" cy="3830955"/>
          </a:xfrm>
          <a:prstGeom prst="rect">
            <a:avLst/>
          </a:prstGeom>
        </p:spPr>
      </p:pic>
      <p:pic>
        <p:nvPicPr>
          <p:cNvPr id="22" name="图片 21" descr="2023.10.16科百特工控机远景2"/>
          <p:cNvPicPr>
            <a:picLocks noChangeAspect="1"/>
          </p:cNvPicPr>
          <p:nvPr/>
        </p:nvPicPr>
        <p:blipFill>
          <a:blip r:embed="rId2"/>
          <a:srcRect l="3306" t="24561" b="40133"/>
          <a:stretch>
            <a:fillRect/>
          </a:stretch>
        </p:blipFill>
        <p:spPr>
          <a:xfrm>
            <a:off x="8373110" y="2649220"/>
            <a:ext cx="2652134" cy="1908000"/>
          </a:xfrm>
          <a:prstGeom prst="rect">
            <a:avLst/>
          </a:prstGeom>
        </p:spPr>
      </p:pic>
      <p:cxnSp>
        <p:nvCxnSpPr>
          <p:cNvPr id="24" name="直接箭头连接符 23"/>
          <p:cNvCxnSpPr/>
          <p:nvPr/>
        </p:nvCxnSpPr>
        <p:spPr>
          <a:xfrm>
            <a:off x="3119345" y="3485637"/>
            <a:ext cx="652145" cy="555625"/>
          </a:xfrm>
          <a:prstGeom prst="straightConnector1">
            <a:avLst/>
          </a:prstGeom>
          <a:ln w="19050">
            <a:solidFill>
              <a:srgbClr val="FF7111"/>
            </a:solidFill>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nvSpPr>
        <p:spPr>
          <a:xfrm>
            <a:off x="2306320" y="3178810"/>
            <a:ext cx="1560830" cy="306705"/>
          </a:xfrm>
          <a:prstGeom prst="rect">
            <a:avLst/>
          </a:prstGeom>
          <a:noFill/>
        </p:spPr>
        <p:txBody>
          <a:bodyPr wrap="square" rtlCol="0">
            <a:spAutoFit/>
          </a:bodyPr>
          <a:lstStyle/>
          <a:p>
            <a:pPr marL="0" indent="0" algn="ctr" eaLnBrk="1" fontAlgn="auto" latinLnBrk="0" hangingPunct="1">
              <a:lnSpc>
                <a:spcPct val="100000"/>
              </a:lnSpc>
              <a:buFont typeface="Wingdings" panose="05000000000000000000" charset="0"/>
              <a:buNone/>
              <a:defRPr/>
            </a:pPr>
            <a:r>
              <a:rPr lang="zh-CN" altLang="en-US" sz="1400" b="1"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末端</a:t>
            </a:r>
            <a:r>
              <a:rPr lang="zh-CN" altLang="en-US" sz="1400" b="1">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感知终端</a:t>
            </a:r>
            <a:endParaRPr lang="zh-CN" altLang="en-US" sz="1400" b="1"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 name="椭圆 4"/>
          <p:cNvSpPr/>
          <p:nvPr/>
        </p:nvSpPr>
        <p:spPr>
          <a:xfrm>
            <a:off x="3614420" y="3911600"/>
            <a:ext cx="947420" cy="666750"/>
          </a:xfrm>
          <a:prstGeom prst="ellipse">
            <a:avLst/>
          </a:prstGeom>
          <a:noFill/>
          <a:ln w="19050">
            <a:solidFill>
              <a:srgbClr val="FF71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2023.10.16科百特工控机远景"/>
          <p:cNvPicPr>
            <a:picLocks noChangeAspect="1"/>
          </p:cNvPicPr>
          <p:nvPr/>
        </p:nvPicPr>
        <p:blipFill>
          <a:blip r:embed="rId3"/>
          <a:srcRect l="31448" t="35976" r="21712" b="46883"/>
          <a:stretch>
            <a:fillRect/>
          </a:stretch>
        </p:blipFill>
        <p:spPr>
          <a:xfrm>
            <a:off x="8387080" y="4557395"/>
            <a:ext cx="2638551" cy="1908000"/>
          </a:xfrm>
          <a:prstGeom prst="rect">
            <a:avLst/>
          </a:prstGeom>
        </p:spPr>
      </p:pic>
      <p:sp>
        <p:nvSpPr>
          <p:cNvPr id="7" name="文本框 6"/>
          <p:cNvSpPr txBox="1"/>
          <p:nvPr/>
        </p:nvSpPr>
        <p:spPr>
          <a:xfrm>
            <a:off x="8926195" y="4402455"/>
            <a:ext cx="1560830" cy="306705"/>
          </a:xfrm>
          <a:prstGeom prst="rect">
            <a:avLst/>
          </a:prstGeom>
          <a:noFill/>
        </p:spPr>
        <p:txBody>
          <a:bodyPr wrap="square" rtlCol="0">
            <a:spAutoFit/>
          </a:bodyPr>
          <a:lstStyle/>
          <a:p>
            <a:pPr marL="0" indent="0" algn="ctr" eaLnBrk="1" fontAlgn="auto" latinLnBrk="0" hangingPunct="1">
              <a:lnSpc>
                <a:spcPct val="100000"/>
              </a:lnSpc>
              <a:buFont typeface="Wingdings" panose="05000000000000000000" charset="0"/>
              <a:buNone/>
              <a:defRPr/>
            </a:pPr>
            <a:r>
              <a:rPr lang="zh-CN" altLang="en-US" sz="1400" b="1"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现场工控机</a:t>
            </a:r>
            <a:endParaRPr lang="zh-CN" altLang="en-US" sz="1400" b="1"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CONTENTS</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文本框 1"/>
          <p:cNvSpPr txBox="1"/>
          <p:nvPr>
            <p:custDataLst>
              <p:tags r:id="rId1"/>
            </p:custDataLst>
          </p:nvPr>
        </p:nvSpPr>
        <p:spPr>
          <a:xfrm>
            <a:off x="199073" y="871220"/>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一、产品简介</a:t>
            </a:r>
            <a:endPar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14" name="文本框 13"/>
          <p:cNvSpPr txBox="1"/>
          <p:nvPr>
            <p:custDataLst>
              <p:tags r:id="rId2"/>
            </p:custDataLst>
          </p:nvPr>
        </p:nvSpPr>
        <p:spPr>
          <a:xfrm>
            <a:off x="198438" y="1802765"/>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二、产品功能</a:t>
            </a:r>
            <a:endPar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19" name="文本框 18"/>
          <p:cNvSpPr txBox="1"/>
          <p:nvPr>
            <p:custDataLst>
              <p:tags r:id="rId3"/>
            </p:custDataLst>
          </p:nvPr>
        </p:nvSpPr>
        <p:spPr>
          <a:xfrm>
            <a:off x="199073" y="2806065"/>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三、产品优势</a:t>
            </a:r>
            <a:endPar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29" name="文本框 28"/>
          <p:cNvSpPr txBox="1"/>
          <p:nvPr>
            <p:custDataLst>
              <p:tags r:id="rId4"/>
            </p:custDataLst>
          </p:nvPr>
        </p:nvSpPr>
        <p:spPr>
          <a:xfrm>
            <a:off x="199073" y="3771265"/>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四、</a:t>
            </a:r>
            <a:r>
              <a:rPr lang="zh-CN" altLang="en-US"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安装方案</a:t>
            </a:r>
            <a:endPar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35" name="文本框 34"/>
          <p:cNvSpPr txBox="1"/>
          <p:nvPr>
            <p:custDataLst>
              <p:tags r:id="rId5"/>
            </p:custDataLst>
          </p:nvPr>
        </p:nvSpPr>
        <p:spPr>
          <a:xfrm>
            <a:off x="198438" y="4755515"/>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五、</a:t>
            </a:r>
            <a:r>
              <a:rPr lang="zh-CN" altLang="en-US"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使用说明</a:t>
            </a:r>
            <a:endPar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36" name="文本框 35"/>
          <p:cNvSpPr txBox="1"/>
          <p:nvPr>
            <p:custDataLst>
              <p:tags r:id="rId6"/>
            </p:custDataLst>
          </p:nvPr>
        </p:nvSpPr>
        <p:spPr>
          <a:xfrm>
            <a:off x="199073" y="5739765"/>
            <a:ext cx="11793855" cy="706755"/>
          </a:xfrm>
          <a:prstGeom prst="rect">
            <a:avLst/>
          </a:prstGeom>
          <a:noFill/>
        </p:spPr>
        <p:txBody>
          <a:bodyPr wrap="square" rtlCol="0">
            <a:spAutoFit/>
          </a:bodyPr>
          <a:lstStyle/>
          <a:p>
            <a:pPr algn="ctr"/>
            <a:r>
              <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rPr>
              <a:t>六、应用场景</a:t>
            </a:r>
            <a:endParaRPr lang="zh-CN" altLang="zh-CN" sz="4000" b="1" dirty="0">
              <a:ln w="9525" cmpd="sng">
                <a:noFill/>
                <a:prstDash val="solid"/>
              </a:ln>
              <a:solidFill>
                <a:schemeClr val="accent1">
                  <a:lumMod val="75000"/>
                </a:schemeClr>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186817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政策背景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9" name="文本框 28"/>
          <p:cNvSpPr txBox="1"/>
          <p:nvPr/>
        </p:nvSpPr>
        <p:spPr>
          <a:xfrm>
            <a:off x="5163185" y="2470785"/>
            <a:ext cx="231267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孔隙积灰堵塞</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2" name="文本框 41"/>
          <p:cNvSpPr txBox="1"/>
          <p:nvPr/>
        </p:nvSpPr>
        <p:spPr>
          <a:xfrm>
            <a:off x="7820660" y="2505710"/>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吸油</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4" name="文本框 43"/>
          <p:cNvSpPr txBox="1"/>
          <p:nvPr/>
        </p:nvSpPr>
        <p:spPr>
          <a:xfrm>
            <a:off x="9982835" y="2503805"/>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吸水</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2" name="内容占位符 2"/>
          <p:cNvSpPr>
            <a:spLocks noGrp="1"/>
          </p:cNvSpPr>
          <p:nvPr/>
        </p:nvSpPr>
        <p:spPr>
          <a:xfrm>
            <a:off x="400685" y="5555615"/>
            <a:ext cx="11806555" cy="1163320"/>
          </a:xfrm>
          <a:prstGeom prst="rect">
            <a:avLst/>
          </a:prstGeom>
        </p:spPr>
        <p:txBody>
          <a:bodyPr vert="horz" lIns="90000" tIns="46800" rIns="90000" bIns="46800" rtlCol="0"/>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b="1">
                <a:latin typeface="微软雅黑" panose="020B0503020204020204" pitchFamily="34" charset="-122"/>
                <a:ea typeface="微软雅黑" panose="020B0503020204020204" pitchFamily="34" charset="-122"/>
                <a:cs typeface="+mn-ea"/>
              </a:rPr>
              <a:t>活性炭吸附装置应配套安装</a:t>
            </a:r>
            <a:r>
              <a:rPr b="1">
                <a:solidFill>
                  <a:schemeClr val="accent1"/>
                </a:solidFill>
                <a:latin typeface="微软雅黑" panose="020B0503020204020204" pitchFamily="34" charset="-122"/>
                <a:ea typeface="微软雅黑" panose="020B0503020204020204" pitchFamily="34" charset="-122"/>
                <a:cs typeface="+mn-ea"/>
              </a:rPr>
              <a:t>运行状态监控装置</a:t>
            </a:r>
            <a:r>
              <a:rPr b="1">
                <a:latin typeface="微软雅黑" panose="020B0503020204020204" pitchFamily="34" charset="-122"/>
                <a:ea typeface="微软雅黑" panose="020B0503020204020204" pitchFamily="34" charset="-122"/>
                <a:cs typeface="+mn-ea"/>
              </a:rPr>
              <a:t>，提前预警活性炭失效情况，并在活性炭吸附饱和前及时进行更换。</a:t>
            </a:r>
            <a:endParaRPr lang="zh-CN" altLang="en-US" b="1">
              <a:latin typeface="微软雅黑" panose="020B0503020204020204" pitchFamily="34" charset="-122"/>
              <a:ea typeface="微软雅黑" panose="020B0503020204020204" pitchFamily="34" charset="-122"/>
              <a:cs typeface="+mn-ea"/>
            </a:endParaRPr>
          </a:p>
        </p:txBody>
      </p:sp>
      <p:pic>
        <p:nvPicPr>
          <p:cNvPr id="14" name="图片 13"/>
          <p:cNvPicPr>
            <a:picLocks noChangeAspect="1"/>
          </p:cNvPicPr>
          <p:nvPr/>
        </p:nvPicPr>
        <p:blipFill>
          <a:blip r:embed="rId1"/>
          <a:stretch>
            <a:fillRect/>
          </a:stretch>
        </p:blipFill>
        <p:spPr>
          <a:xfrm>
            <a:off x="765612" y="1855695"/>
            <a:ext cx="3072091" cy="3600000"/>
          </a:xfrm>
          <a:custGeom>
            <a:avLst/>
            <a:gdLst>
              <a:gd name="connsiteX0" fmla="*/ 77381 w 2576781"/>
              <a:gd name="connsiteY0" fmla="*/ 0 h 3699241"/>
              <a:gd name="connsiteX1" fmla="*/ 2499400 w 2576781"/>
              <a:gd name="connsiteY1" fmla="*/ 0 h 3699241"/>
              <a:gd name="connsiteX2" fmla="*/ 2576781 w 2576781"/>
              <a:gd name="connsiteY2" fmla="*/ 77381 h 3699241"/>
              <a:gd name="connsiteX3" fmla="*/ 2576781 w 2576781"/>
              <a:gd name="connsiteY3" fmla="*/ 3621860 h 3699241"/>
              <a:gd name="connsiteX4" fmla="*/ 2499400 w 2576781"/>
              <a:gd name="connsiteY4" fmla="*/ 3699241 h 3699241"/>
              <a:gd name="connsiteX5" fmla="*/ 77381 w 2576781"/>
              <a:gd name="connsiteY5" fmla="*/ 3699241 h 3699241"/>
              <a:gd name="connsiteX6" fmla="*/ 0 w 2576781"/>
              <a:gd name="connsiteY6" fmla="*/ 3621860 h 3699241"/>
              <a:gd name="connsiteX7" fmla="*/ 0 w 2576781"/>
              <a:gd name="connsiteY7" fmla="*/ 77381 h 3699241"/>
              <a:gd name="connsiteX8" fmla="*/ 77381 w 2576781"/>
              <a:gd name="connsiteY8" fmla="*/ 0 h 369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6781" h="3699241">
                <a:moveTo>
                  <a:pt x="77381" y="0"/>
                </a:moveTo>
                <a:lnTo>
                  <a:pt x="2499400" y="0"/>
                </a:lnTo>
                <a:cubicBezTo>
                  <a:pt x="2542136" y="0"/>
                  <a:pt x="2576781" y="34645"/>
                  <a:pt x="2576781" y="77381"/>
                </a:cubicBezTo>
                <a:lnTo>
                  <a:pt x="2576781" y="3621860"/>
                </a:lnTo>
                <a:cubicBezTo>
                  <a:pt x="2576781" y="3664596"/>
                  <a:pt x="2542136" y="3699241"/>
                  <a:pt x="2499400" y="3699241"/>
                </a:cubicBezTo>
                <a:lnTo>
                  <a:pt x="77381" y="3699241"/>
                </a:lnTo>
                <a:cubicBezTo>
                  <a:pt x="34645" y="3699241"/>
                  <a:pt x="0" y="3664596"/>
                  <a:pt x="0" y="3621860"/>
                </a:cubicBezTo>
                <a:lnTo>
                  <a:pt x="0" y="77381"/>
                </a:lnTo>
                <a:cubicBezTo>
                  <a:pt x="0" y="34645"/>
                  <a:pt x="34645" y="0"/>
                  <a:pt x="77381" y="0"/>
                </a:cubicBezTo>
                <a:close/>
              </a:path>
            </a:pathLst>
          </a:custGeom>
          <a:ln w="25400">
            <a:gradFill>
              <a:gsLst>
                <a:gs pos="0">
                  <a:sysClr val="window" lastClr="FFFFFF"/>
                </a:gs>
                <a:gs pos="100000">
                  <a:sysClr val="window" lastClr="FFFFFF"/>
                </a:gs>
              </a:gsLst>
              <a:lin ang="5400000" scaled="1"/>
            </a:gradFill>
          </a:ln>
          <a:effectLst>
            <a:outerShdw blurRad="152400" dist="101600" dir="8100000" algn="tr" rotWithShape="0">
              <a:prstClr val="black">
                <a:alpha val="20000"/>
              </a:prstClr>
            </a:outerShdw>
          </a:effectLst>
        </p:spPr>
      </p:pic>
      <p:sp>
        <p:nvSpPr>
          <p:cNvPr id="3" name="文本框 2"/>
          <p:cNvSpPr txBox="1"/>
          <p:nvPr/>
        </p:nvSpPr>
        <p:spPr>
          <a:xfrm>
            <a:off x="480060" y="836930"/>
            <a:ext cx="11231880" cy="922020"/>
          </a:xfrm>
          <a:prstGeom prst="rect">
            <a:avLst/>
          </a:prstGeom>
          <a:noFill/>
        </p:spPr>
        <p:txBody>
          <a:bodyPr wrap="square" rtlCol="0" anchor="t">
            <a:spAutoFit/>
          </a:bodyPr>
          <a:lstStyle/>
          <a:p>
            <a:pPr algn="ctr">
              <a:lnSpc>
                <a:spcPct val="150000"/>
              </a:lnSpc>
            </a:pPr>
            <a:r>
              <a:rPr lang="zh-CN" altLang="en-US"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杭州市生态环境局发布</a:t>
            </a:r>
            <a:r>
              <a:rPr lang="en-US" altLang="zh-CN"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a:t>
            </a:r>
            <a:r>
              <a:rPr lang="zh-CN" altLang="en-US"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杭州市生态环境局关于于加快</a:t>
            </a:r>
            <a:r>
              <a:rPr lang="en-US" altLang="zh-CN"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VOCs </a:t>
            </a:r>
            <a:r>
              <a:rPr lang="zh-CN" altLang="en-US"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治理活性炭吸附设施升级改造工作的通知</a:t>
            </a:r>
            <a:r>
              <a:rPr lang="en-US" altLang="zh-CN"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a:t>
            </a:r>
            <a:r>
              <a:rPr lang="zh-CN" altLang="en-US"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（杭环函</a:t>
            </a:r>
            <a:r>
              <a:rPr lang="en-US" altLang="zh-CN"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〔2023〕53 </a:t>
            </a:r>
            <a:r>
              <a:rPr lang="zh-CN" altLang="en-US"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号）</a:t>
            </a:r>
            <a:endParaRPr lang="zh-CN" altLang="en-US" sz="2400" b="1" kern="100" dirty="0">
              <a:solidFill>
                <a:sysClr val="windowText" lastClr="000000"/>
              </a:solidFill>
              <a:effectLst/>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endParaRPr>
          </a:p>
        </p:txBody>
      </p:sp>
      <p:pic>
        <p:nvPicPr>
          <p:cNvPr id="10" name="图片 9"/>
          <p:cNvPicPr>
            <a:picLocks noChangeAspect="1"/>
          </p:cNvPicPr>
          <p:nvPr/>
        </p:nvPicPr>
        <p:blipFill rotWithShape="1">
          <a:blip r:embed="rId2"/>
          <a:srcRect t="5037"/>
          <a:stretch>
            <a:fillRect/>
          </a:stretch>
        </p:blipFill>
        <p:spPr>
          <a:xfrm>
            <a:off x="4488261" y="1857282"/>
            <a:ext cx="2987594" cy="3600000"/>
          </a:xfrm>
          <a:custGeom>
            <a:avLst/>
            <a:gdLst>
              <a:gd name="connsiteX0" fmla="*/ 77381 w 2576781"/>
              <a:gd name="connsiteY0" fmla="*/ 0 h 3699241"/>
              <a:gd name="connsiteX1" fmla="*/ 2499400 w 2576781"/>
              <a:gd name="connsiteY1" fmla="*/ 0 h 3699241"/>
              <a:gd name="connsiteX2" fmla="*/ 2576781 w 2576781"/>
              <a:gd name="connsiteY2" fmla="*/ 77381 h 3699241"/>
              <a:gd name="connsiteX3" fmla="*/ 2576781 w 2576781"/>
              <a:gd name="connsiteY3" fmla="*/ 3621860 h 3699241"/>
              <a:gd name="connsiteX4" fmla="*/ 2499400 w 2576781"/>
              <a:gd name="connsiteY4" fmla="*/ 3699241 h 3699241"/>
              <a:gd name="connsiteX5" fmla="*/ 77381 w 2576781"/>
              <a:gd name="connsiteY5" fmla="*/ 3699241 h 3699241"/>
              <a:gd name="connsiteX6" fmla="*/ 0 w 2576781"/>
              <a:gd name="connsiteY6" fmla="*/ 3621860 h 3699241"/>
              <a:gd name="connsiteX7" fmla="*/ 0 w 2576781"/>
              <a:gd name="connsiteY7" fmla="*/ 77381 h 3699241"/>
              <a:gd name="connsiteX8" fmla="*/ 77381 w 2576781"/>
              <a:gd name="connsiteY8" fmla="*/ 0 h 369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6781" h="3699241">
                <a:moveTo>
                  <a:pt x="77381" y="0"/>
                </a:moveTo>
                <a:lnTo>
                  <a:pt x="2499400" y="0"/>
                </a:lnTo>
                <a:cubicBezTo>
                  <a:pt x="2542136" y="0"/>
                  <a:pt x="2576781" y="34645"/>
                  <a:pt x="2576781" y="77381"/>
                </a:cubicBezTo>
                <a:lnTo>
                  <a:pt x="2576781" y="3621860"/>
                </a:lnTo>
                <a:cubicBezTo>
                  <a:pt x="2576781" y="3664596"/>
                  <a:pt x="2542136" y="3699241"/>
                  <a:pt x="2499400" y="3699241"/>
                </a:cubicBezTo>
                <a:lnTo>
                  <a:pt x="77381" y="3699241"/>
                </a:lnTo>
                <a:cubicBezTo>
                  <a:pt x="34645" y="3699241"/>
                  <a:pt x="0" y="3664596"/>
                  <a:pt x="0" y="3621860"/>
                </a:cubicBezTo>
                <a:lnTo>
                  <a:pt x="0" y="77381"/>
                </a:lnTo>
                <a:cubicBezTo>
                  <a:pt x="0" y="34645"/>
                  <a:pt x="34645" y="0"/>
                  <a:pt x="77381" y="0"/>
                </a:cubicBezTo>
                <a:close/>
              </a:path>
            </a:pathLst>
          </a:custGeom>
          <a:ln w="25400">
            <a:gradFill>
              <a:gsLst>
                <a:gs pos="0">
                  <a:sysClr val="window" lastClr="FFFFFF"/>
                </a:gs>
                <a:gs pos="100000">
                  <a:sysClr val="window" lastClr="FFFFFF"/>
                </a:gs>
              </a:gsLst>
              <a:lin ang="5400000" scaled="1"/>
            </a:gradFill>
          </a:ln>
          <a:effectLst>
            <a:outerShdw blurRad="152400" dist="101600" dir="8100000" algn="tr" rotWithShape="0">
              <a:prstClr val="black">
                <a:alpha val="20000"/>
              </a:prstClr>
            </a:outerShdw>
          </a:effectLst>
        </p:spPr>
      </p:pic>
      <p:pic>
        <p:nvPicPr>
          <p:cNvPr id="4" name="图片 3"/>
          <p:cNvPicPr>
            <a:picLocks noChangeAspect="1"/>
          </p:cNvPicPr>
          <p:nvPr/>
        </p:nvPicPr>
        <p:blipFill>
          <a:blip r:embed="rId3"/>
          <a:stretch>
            <a:fillRect/>
          </a:stretch>
        </p:blipFill>
        <p:spPr>
          <a:xfrm>
            <a:off x="8207319" y="1855695"/>
            <a:ext cx="2537777" cy="3600000"/>
          </a:xfrm>
          <a:prstGeom prst="rect">
            <a:avLst/>
          </a:prstGeom>
          <a:effectLst>
            <a:outerShdw blurRad="152400" dist="101600" dir="13500000" algn="br" rotWithShape="0">
              <a:prstClr val="black">
                <a:alpha val="20000"/>
              </a:prstClr>
            </a:outerShdw>
          </a:effectLst>
        </p:spPr>
      </p:pic>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一、产品简介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9" name="文本框 28"/>
          <p:cNvSpPr txBox="1"/>
          <p:nvPr/>
        </p:nvSpPr>
        <p:spPr>
          <a:xfrm>
            <a:off x="5163185" y="2470785"/>
            <a:ext cx="231267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孔隙积灰堵塞</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2" name="文本框 41"/>
          <p:cNvSpPr txBox="1"/>
          <p:nvPr/>
        </p:nvSpPr>
        <p:spPr>
          <a:xfrm>
            <a:off x="7820660" y="2505710"/>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吸油</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4" name="文本框 43"/>
          <p:cNvSpPr txBox="1"/>
          <p:nvPr/>
        </p:nvSpPr>
        <p:spPr>
          <a:xfrm>
            <a:off x="9982835" y="2503805"/>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吸水</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3" name="Title 6"/>
          <p:cNvSpPr txBox="1"/>
          <p:nvPr>
            <p:custDataLst>
              <p:tags r:id="rId1"/>
            </p:custDataLst>
          </p:nvPr>
        </p:nvSpPr>
        <p:spPr>
          <a:xfrm>
            <a:off x="572135" y="1342390"/>
            <a:ext cx="10792460" cy="549275"/>
          </a:xfrm>
          <a:prstGeom prst="rect">
            <a:avLst/>
          </a:prstGeom>
          <a:noFill/>
          <a:ln w="3175">
            <a:noFill/>
            <a:prstDash val="dash"/>
          </a:ln>
        </p:spPr>
        <p:txBody>
          <a:bodyPr wrap="square" lIns="37664" tIns="15065" rIns="37664" bIns="15065"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50000"/>
              </a:lnSpc>
            </a:pPr>
            <a:endParaRPr lang="zh-CN" altLang="en-US" sz="300" dirty="0">
              <a:solidFill>
                <a:schemeClr val="bg1"/>
              </a:solidFill>
              <a:effectLst/>
              <a:cs typeface="+mn-ea"/>
              <a:sym typeface="+mn-lt"/>
            </a:endParaRPr>
          </a:p>
          <a:p>
            <a:pPr marL="342900" indent="-342900">
              <a:lnSpc>
                <a:spcPct val="150000"/>
              </a:lnSpc>
              <a:buFont typeface="Arial" panose="020B0604020202020204" pitchFamily="34" charset="0"/>
              <a:buChar char="•"/>
            </a:pP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采用</a:t>
            </a:r>
            <a:r>
              <a:rPr lang="zh-CN" altLang="en-US" sz="2000" b="1">
                <a:solidFill>
                  <a:schemeClr val="accent1"/>
                </a:solidFill>
                <a:effectLst/>
                <a:latin typeface="微软雅黑" panose="020B0503020204020204" pitchFamily="34" charset="-122"/>
                <a:ea typeface="微软雅黑" panose="020B0503020204020204" pitchFamily="34" charset="-122"/>
                <a:cs typeface="+mn-ea"/>
                <a:sym typeface="+mn-lt"/>
              </a:rPr>
              <a:t>风管多参数智能感知终端</a:t>
            </a: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实时监测活性炭吸附设施参数（VOCs浓度、温度、湿度、风速等）；</a:t>
            </a:r>
            <a:endPar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9" name="标题 3"/>
          <p:cNvSpPr/>
          <p:nvPr>
            <p:custDataLst>
              <p:tags r:id="rId2"/>
            </p:custDataLst>
          </p:nvPr>
        </p:nvSpPr>
        <p:spPr>
          <a:xfrm>
            <a:off x="633730" y="953770"/>
            <a:ext cx="5616575"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pPr algn="just"/>
            <a:r>
              <a:rPr sz="2400">
                <a:solidFill>
                  <a:schemeClr val="tx1"/>
                </a:solidFill>
                <a:uFillTx/>
                <a:latin typeface="微软雅黑" panose="020B0503020204020204" pitchFamily="34" charset="-122"/>
                <a:ea typeface="微软雅黑" panose="020B0503020204020204" pitchFamily="34" charset="-122"/>
                <a:cs typeface="+mn-ea"/>
                <a:sym typeface="+mn-lt"/>
              </a:rPr>
              <a:t>活性炭吸附设施运行状态监控系统</a:t>
            </a:r>
            <a:endParaRPr sz="2400">
              <a:solidFill>
                <a:schemeClr val="tx1"/>
              </a:solidFill>
              <a:effectLst/>
              <a:uFillTx/>
              <a:latin typeface="微软雅黑" panose="020B0503020204020204" pitchFamily="34" charset="-122"/>
              <a:ea typeface="微软雅黑" panose="020B0503020204020204" pitchFamily="34" charset="-122"/>
              <a:cs typeface="+mn-ea"/>
              <a:sym typeface="+mn-lt"/>
            </a:endParaRPr>
          </a:p>
        </p:txBody>
      </p:sp>
      <p:pic>
        <p:nvPicPr>
          <p:cNvPr id="51" name="图片 50"/>
          <p:cNvPicPr>
            <a:picLocks noChangeAspect="1"/>
          </p:cNvPicPr>
          <p:nvPr/>
        </p:nvPicPr>
        <p:blipFill>
          <a:blip r:embed="rId3"/>
          <a:srcRect l="806"/>
          <a:stretch>
            <a:fillRect/>
          </a:stretch>
        </p:blipFill>
        <p:spPr>
          <a:xfrm>
            <a:off x="2727960" y="3955415"/>
            <a:ext cx="5885180" cy="2796540"/>
          </a:xfrm>
          <a:prstGeom prst="rect">
            <a:avLst/>
          </a:prstGeom>
        </p:spPr>
      </p:pic>
      <p:sp>
        <p:nvSpPr>
          <p:cNvPr id="2" name="椭圆 1"/>
          <p:cNvSpPr/>
          <p:nvPr/>
        </p:nvSpPr>
        <p:spPr>
          <a:xfrm>
            <a:off x="3536950" y="3512820"/>
            <a:ext cx="4567555" cy="1583690"/>
          </a:xfrm>
          <a:prstGeom prst="ellipse">
            <a:avLst/>
          </a:prstGeom>
          <a:solidFill>
            <a:srgbClr val="D2DDFD">
              <a:alpha val="36000"/>
            </a:srgb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4692015" y="3971290"/>
            <a:ext cx="547370" cy="547370"/>
          </a:xfrm>
          <a:prstGeom prst="ellipse">
            <a:avLst/>
          </a:prstGeom>
          <a:solidFill>
            <a:srgbClr val="A2FF8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rPr>
              <a:t>正常</a:t>
            </a:r>
            <a:endPar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53" name="椭圆 52"/>
          <p:cNvSpPr/>
          <p:nvPr/>
        </p:nvSpPr>
        <p:spPr>
          <a:xfrm>
            <a:off x="5502275" y="3956050"/>
            <a:ext cx="547370" cy="547370"/>
          </a:xfrm>
          <a:prstGeom prst="ellipse">
            <a:avLst/>
          </a:prstGeom>
          <a:solidFill>
            <a:srgbClr val="FFD03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rPr>
              <a:t>预警</a:t>
            </a:r>
            <a:endPar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54" name="椭圆 53"/>
          <p:cNvSpPr/>
          <p:nvPr/>
        </p:nvSpPr>
        <p:spPr>
          <a:xfrm>
            <a:off x="6312535" y="3955415"/>
            <a:ext cx="547370" cy="547370"/>
          </a:xfrm>
          <a:prstGeom prst="ellipse">
            <a:avLst/>
          </a:prstGeom>
          <a:solidFill>
            <a:srgbClr val="FF5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rPr>
              <a:t>饱和</a:t>
            </a:r>
            <a:endPar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55" name="箭头: V 形 54"/>
          <p:cNvSpPr/>
          <p:nvPr/>
        </p:nvSpPr>
        <p:spPr>
          <a:xfrm>
            <a:off x="6111240" y="4159885"/>
            <a:ext cx="139700" cy="139700"/>
          </a:xfrm>
          <a:prstGeom prst="chevron">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6" name="箭头: V 形 55"/>
          <p:cNvSpPr/>
          <p:nvPr/>
        </p:nvSpPr>
        <p:spPr>
          <a:xfrm>
            <a:off x="5300980" y="4174490"/>
            <a:ext cx="139700" cy="139700"/>
          </a:xfrm>
          <a:prstGeom prst="chevron">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4" name="图片 3" descr="32313539353337323b32313539353332303bcff2d3d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 flipH="1">
            <a:off x="7024370" y="4301490"/>
            <a:ext cx="532130" cy="394970"/>
          </a:xfrm>
          <a:prstGeom prst="rect">
            <a:avLst/>
          </a:prstGeom>
        </p:spPr>
      </p:pic>
      <p:pic>
        <p:nvPicPr>
          <p:cNvPr id="674665055" name="图片 2"/>
          <p:cNvPicPr>
            <a:picLocks noChangeAspect="1" noChangeArrowheads="1"/>
          </p:cNvPicPr>
          <p:nvPr/>
        </p:nvPicPr>
        <p:blipFill>
          <a:blip r:embed="rId6" cstate="print">
            <a:extLst>
              <a:ext uri="{28A0092B-C50C-407E-A947-70E740481C1C}">
                <a14:useLocalDpi xmlns:a14="http://schemas.microsoft.com/office/drawing/2010/main" val="0"/>
              </a:ext>
            </a:extLst>
          </a:blip>
          <a:srcRect l="20768" t="16253" r="23248" b="16162"/>
          <a:stretch>
            <a:fillRect/>
          </a:stretch>
        </p:blipFill>
        <p:spPr>
          <a:xfrm rot="21360000" flipH="1">
            <a:off x="3338830" y="5227955"/>
            <a:ext cx="370205" cy="597535"/>
          </a:xfrm>
          <a:prstGeom prst="rect">
            <a:avLst/>
          </a:prstGeom>
          <a:noFill/>
          <a:ln>
            <a:noFill/>
          </a:ln>
        </p:spPr>
      </p:pic>
      <p:sp>
        <p:nvSpPr>
          <p:cNvPr id="7" name="Title 6"/>
          <p:cNvSpPr txBox="1"/>
          <p:nvPr>
            <p:custDataLst>
              <p:tags r:id="rId7"/>
            </p:custDataLst>
          </p:nvPr>
        </p:nvSpPr>
        <p:spPr>
          <a:xfrm>
            <a:off x="553085" y="3230880"/>
            <a:ext cx="10792460" cy="656590"/>
          </a:xfrm>
          <a:prstGeom prst="rect">
            <a:avLst/>
          </a:prstGeom>
          <a:noFill/>
          <a:ln w="3175">
            <a:noFill/>
            <a:prstDash val="dash"/>
          </a:ln>
        </p:spPr>
        <p:txBody>
          <a:bodyPr wrap="square" lIns="37664" tIns="15065" rIns="37664" bIns="15065"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50000"/>
              </a:lnSpc>
            </a:pPr>
            <a:endParaRPr lang="zh-CN" altLang="en-US" sz="300" dirty="0">
              <a:solidFill>
                <a:schemeClr val="bg1"/>
              </a:solidFill>
              <a:effectLst/>
              <a:cs typeface="+mn-ea"/>
              <a:sym typeface="+mn-lt"/>
            </a:endParaRPr>
          </a:p>
          <a:p>
            <a:pPr marL="342900" indent="-342900">
              <a:lnSpc>
                <a:spcPct val="150000"/>
              </a:lnSpc>
              <a:buFont typeface="Arial" panose="020B0604020202020204" pitchFamily="34" charset="0"/>
              <a:buChar char="•"/>
            </a:pP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自动形成治理设施运行台账和活性炭更换台账，支持在</a:t>
            </a:r>
            <a:r>
              <a:rPr lang="zh-CN" altLang="en-US" sz="2000" b="1">
                <a:solidFill>
                  <a:schemeClr val="accent1"/>
                </a:solidFill>
                <a:effectLst/>
                <a:latin typeface="微软雅黑" panose="020B0503020204020204" pitchFamily="34" charset="-122"/>
                <a:ea typeface="微软雅黑" panose="020B0503020204020204" pitchFamily="34" charset="-122"/>
                <a:cs typeface="+mn-ea"/>
                <a:sym typeface="+mn-lt"/>
              </a:rPr>
              <a:t>现场智控屏、网页端和手机移动端</a:t>
            </a: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查看。</a:t>
            </a:r>
            <a:endPar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9" name="Title 6"/>
          <p:cNvSpPr txBox="1"/>
          <p:nvPr>
            <p:custDataLst>
              <p:tags r:id="rId8"/>
            </p:custDataLst>
          </p:nvPr>
        </p:nvSpPr>
        <p:spPr>
          <a:xfrm>
            <a:off x="553085" y="2202180"/>
            <a:ext cx="10792460" cy="1161415"/>
          </a:xfrm>
          <a:prstGeom prst="rect">
            <a:avLst/>
          </a:prstGeom>
          <a:noFill/>
          <a:ln w="3175">
            <a:noFill/>
            <a:prstDash val="dash"/>
          </a:ln>
        </p:spPr>
        <p:txBody>
          <a:bodyPr wrap="square" lIns="37664" tIns="15065" rIns="37664" bIns="15065"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50000"/>
              </a:lnSpc>
            </a:pPr>
            <a:endParaRPr lang="zh-CN" altLang="en-US" sz="300" dirty="0">
              <a:solidFill>
                <a:schemeClr val="bg1"/>
              </a:solidFill>
              <a:effectLst/>
              <a:cs typeface="+mn-ea"/>
              <a:sym typeface="+mn-lt"/>
            </a:endParaRPr>
          </a:p>
          <a:p>
            <a:pPr marL="342900" indent="-342900">
              <a:lnSpc>
                <a:spcPct val="150000"/>
              </a:lnSpc>
              <a:buFont typeface="Arial" panose="020B0604020202020204" pitchFamily="34" charset="0"/>
              <a:buChar char="•"/>
            </a:pP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通过内置了人工智能算法和吸附饱和训练模型的</a:t>
            </a:r>
            <a:r>
              <a:rPr lang="zh-CN" altLang="en-US" sz="2000" b="1">
                <a:solidFill>
                  <a:schemeClr val="accent1"/>
                </a:solidFill>
                <a:effectLst/>
                <a:latin typeface="微软雅黑" panose="020B0503020204020204" pitchFamily="34" charset="-122"/>
                <a:ea typeface="微软雅黑" panose="020B0503020204020204" pitchFamily="34" charset="-122"/>
                <a:cs typeface="+mn-ea"/>
                <a:sym typeface="+mn-lt"/>
              </a:rPr>
              <a:t>智控大屏</a:t>
            </a: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，基于实测VOCs排放量，智能判别活性炭吸附设施运行状态（剩余寿命</a:t>
            </a:r>
            <a:r>
              <a:rPr altLang="zh-CN" sz="2000" b="1">
                <a:solidFill>
                  <a:schemeClr val="tx1"/>
                </a:solidFill>
                <a:effectLst/>
                <a:latin typeface="微软雅黑" panose="020B0503020204020204" pitchFamily="34" charset="-122"/>
                <a:ea typeface="微软雅黑" panose="020B0503020204020204" pitchFamily="34" charset="-122"/>
                <a:cs typeface="+mn-ea"/>
                <a:sym typeface="+mn-lt"/>
              </a:rPr>
              <a:t>0-100%</a:t>
            </a: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），及时提醒更换</a:t>
            </a:r>
            <a:r>
              <a:rPr lang="zh-CN" altLang="en-US" sz="2000" b="1">
                <a:latin typeface="微软雅黑" panose="020B0503020204020204" pitchFamily="34" charset="-122"/>
                <a:ea typeface="微软雅黑" panose="020B0503020204020204" pitchFamily="34" charset="-122"/>
                <a:cs typeface="+mn-ea"/>
                <a:sym typeface="+mn-lt"/>
              </a:rPr>
              <a:t>（正常、预警、饱和）；</a:t>
            </a:r>
            <a:endPar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endParaRPr>
          </a:p>
        </p:txBody>
      </p:sp>
    </p:spTree>
    <p:custDataLst>
      <p:tags r:id="rId9"/>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360937"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一、产品简介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 name="文本框 8"/>
          <p:cNvSpPr txBox="1"/>
          <p:nvPr/>
        </p:nvSpPr>
        <p:spPr>
          <a:xfrm>
            <a:off x="9723389" y="1849462"/>
            <a:ext cx="1309676" cy="377411"/>
          </a:xfrm>
          <a:prstGeom prst="rect">
            <a:avLst/>
          </a:prstGeom>
          <a:noFill/>
        </p:spPr>
        <p:txBody>
          <a:bodyPr wrap="square">
            <a:spAutoFit/>
          </a:bodyPr>
          <a:lstStyle/>
          <a:p>
            <a:pPr lvl="0" algn="just" fontAlgn="auto">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cs typeface="+mn-ea"/>
                <a:sym typeface="+mn-lt"/>
              </a:rPr>
              <a:t>手机端</a:t>
            </a:r>
            <a:r>
              <a:rPr lang="zh-CN" altLang="en-US" sz="1400" b="1" dirty="0">
                <a:latin typeface="微软雅黑" panose="020B0503020204020204" pitchFamily="34" charset="-122"/>
                <a:ea typeface="微软雅黑" panose="020B0503020204020204" pitchFamily="34" charset="-122"/>
                <a:cs typeface="+mn-ea"/>
                <a:sym typeface="+mn-lt"/>
              </a:rPr>
              <a:t>小程序</a:t>
            </a:r>
            <a:endPar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1418165" y="1848346"/>
            <a:ext cx="2197233" cy="377411"/>
          </a:xfrm>
          <a:prstGeom prst="rect">
            <a:avLst/>
          </a:prstGeom>
          <a:noFill/>
        </p:spPr>
        <p:txBody>
          <a:bodyPr wrap="square">
            <a:spAutoFit/>
          </a:bodyPr>
          <a:lstStyle/>
          <a:p>
            <a:pPr lvl="0" algn="just" fontAlgn="auto">
              <a:lnSpc>
                <a:spcPct val="150000"/>
              </a:lnSpc>
            </a:pPr>
            <a:r>
              <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rPr>
              <a:t>风管多参数</a:t>
            </a:r>
            <a:r>
              <a:rPr lang="zh-CN" altLang="en-US" sz="1400" b="1" dirty="0">
                <a:solidFill>
                  <a:schemeClr val="tx1"/>
                </a:solidFill>
                <a:latin typeface="微软雅黑" panose="020B0503020204020204" pitchFamily="34" charset="-122"/>
                <a:ea typeface="微软雅黑" panose="020B0503020204020204" pitchFamily="34" charset="-122"/>
                <a:cs typeface="+mn-ea"/>
                <a:sym typeface="+mn-lt"/>
              </a:rPr>
              <a:t>智能感知</a:t>
            </a:r>
            <a:r>
              <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rPr>
              <a:t>设备</a:t>
            </a:r>
            <a:endPar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5284973" y="1850635"/>
            <a:ext cx="794698" cy="377411"/>
          </a:xfrm>
          <a:prstGeom prst="rect">
            <a:avLst/>
          </a:prstGeom>
          <a:noFill/>
        </p:spPr>
        <p:txBody>
          <a:bodyPr wrap="square">
            <a:spAutoFit/>
          </a:bodyPr>
          <a:lstStyle/>
          <a:p>
            <a:pPr lvl="0" algn="just" fontAlgn="auto">
              <a:lnSpc>
                <a:spcPct val="150000"/>
              </a:lnSpc>
            </a:pPr>
            <a:r>
              <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rPr>
              <a:t>智控屏</a:t>
            </a:r>
            <a:endPar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7185526" y="1848346"/>
            <a:ext cx="1432007" cy="377411"/>
          </a:xfrm>
          <a:prstGeom prst="rect">
            <a:avLst/>
          </a:prstGeom>
          <a:noFill/>
        </p:spPr>
        <p:txBody>
          <a:bodyPr wrap="square">
            <a:spAutoFit/>
          </a:bodyPr>
          <a:lstStyle/>
          <a:p>
            <a:pPr lvl="0" algn="just" fontAlgn="auto">
              <a:lnSpc>
                <a:spcPct val="150000"/>
              </a:lnSpc>
            </a:pPr>
            <a:r>
              <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rPr>
              <a:t>云</a:t>
            </a:r>
            <a:r>
              <a:rPr lang="zh-CN" altLang="en-US" sz="1400" b="1" dirty="0">
                <a:solidFill>
                  <a:schemeClr val="tx1"/>
                </a:solidFill>
                <a:latin typeface="微软雅黑" panose="020B0503020204020204" pitchFamily="34" charset="-122"/>
                <a:ea typeface="微软雅黑" panose="020B0503020204020204" pitchFamily="34" charset="-122"/>
                <a:cs typeface="+mn-ea"/>
                <a:sym typeface="+mn-lt"/>
              </a:rPr>
              <a:t>计算和云</a:t>
            </a:r>
            <a:r>
              <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rPr>
              <a:t>存储</a:t>
            </a:r>
            <a:endPar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pic>
        <p:nvPicPr>
          <p:cNvPr id="51" name="图片 25"/>
          <p:cNvPicPr>
            <a:picLocks noChangeAspect="1"/>
          </p:cNvPicPr>
          <p:nvPr/>
        </p:nvPicPr>
        <p:blipFill>
          <a:blip r:embed="rId1"/>
          <a:stretch>
            <a:fillRect/>
          </a:stretch>
        </p:blipFill>
        <p:spPr>
          <a:xfrm rot="2076541">
            <a:off x="867618" y="3364873"/>
            <a:ext cx="268157" cy="647815"/>
          </a:xfrm>
          <a:prstGeom prst="rect">
            <a:avLst/>
          </a:prstGeom>
        </p:spPr>
      </p:pic>
      <p:pic>
        <p:nvPicPr>
          <p:cNvPr id="53" name="图片 52" descr="图片1"/>
          <p:cNvPicPr>
            <a:picLocks noChangeAspect="1"/>
          </p:cNvPicPr>
          <p:nvPr/>
        </p:nvPicPr>
        <p:blipFill>
          <a:blip r:embed="rId2"/>
          <a:stretch>
            <a:fillRect/>
          </a:stretch>
        </p:blipFill>
        <p:spPr>
          <a:xfrm>
            <a:off x="2085128" y="4202464"/>
            <a:ext cx="709128" cy="716022"/>
          </a:xfrm>
          <a:prstGeom prst="rect">
            <a:avLst/>
          </a:prstGeom>
        </p:spPr>
      </p:pic>
      <p:sp>
        <p:nvSpPr>
          <p:cNvPr id="33" name="六边形 32"/>
          <p:cNvSpPr/>
          <p:nvPr>
            <p:custDataLst>
              <p:tags r:id="rId3"/>
            </p:custDataLst>
          </p:nvPr>
        </p:nvSpPr>
        <p:spPr>
          <a:xfrm>
            <a:off x="1535701" y="2329492"/>
            <a:ext cx="1782582" cy="1421986"/>
          </a:xfrm>
          <a:prstGeom prst="hexagon">
            <a:avLst/>
          </a:prstGeom>
          <a:noFill/>
          <a:ln w="38100">
            <a:solidFill>
              <a:schemeClr val="accent1">
                <a:lumMod val="60000"/>
                <a:lumOff val="40000"/>
              </a:schemeClr>
            </a:solidFill>
            <a:prstDash val="sysDash"/>
          </a:ln>
          <a:extLst>
            <a:ext uri="{909E8E84-426E-40DD-AFC4-6F175D3DCCD1}">
              <a14:hiddenFill xmlns:a14="http://schemas.microsoft.com/office/drawing/2010/main">
                <a:solidFill>
                  <a:srgbClr val="026CD4"/>
                </a:solidFill>
              </a14:hiddenFill>
            </a:ext>
          </a:extLst>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sz="1070"/>
          </a:p>
        </p:txBody>
      </p:sp>
      <p:cxnSp>
        <p:nvCxnSpPr>
          <p:cNvPr id="17" name="直接连接符 16"/>
          <p:cNvCxnSpPr/>
          <p:nvPr>
            <p:custDataLst>
              <p:tags r:id="rId4"/>
            </p:custDataLst>
          </p:nvPr>
        </p:nvCxnSpPr>
        <p:spPr>
          <a:xfrm flipH="1" flipV="1">
            <a:off x="2420091" y="3652128"/>
            <a:ext cx="17068" cy="508438"/>
          </a:xfrm>
          <a:prstGeom prst="line">
            <a:avLst/>
          </a:prstGeom>
          <a:ln w="38100">
            <a:solidFill>
              <a:schemeClr val="accent1">
                <a:lumMod val="60000"/>
                <a:lumOff val="40000"/>
              </a:schemeClr>
            </a:solidFill>
            <a:prstDash val="dash"/>
          </a:ln>
        </p:spPr>
        <p:style>
          <a:lnRef idx="1">
            <a:srgbClr val="026CD4"/>
          </a:lnRef>
          <a:fillRef idx="0">
            <a:srgbClr val="026CD4"/>
          </a:fillRef>
          <a:effectRef idx="0">
            <a:srgbClr val="026CD4"/>
          </a:effectRef>
          <a:fontRef idx="minor">
            <a:srgbClr val="000000"/>
          </a:fontRef>
        </p:style>
      </p:cxnSp>
      <p:cxnSp>
        <p:nvCxnSpPr>
          <p:cNvPr id="20" name="直接连接符 19"/>
          <p:cNvCxnSpPr/>
          <p:nvPr>
            <p:custDataLst>
              <p:tags r:id="rId5"/>
            </p:custDataLst>
          </p:nvPr>
        </p:nvCxnSpPr>
        <p:spPr>
          <a:xfrm>
            <a:off x="3144045" y="3423462"/>
            <a:ext cx="305588" cy="176219"/>
          </a:xfrm>
          <a:prstGeom prst="line">
            <a:avLst/>
          </a:prstGeom>
          <a:ln w="38100">
            <a:solidFill>
              <a:schemeClr val="accent1">
                <a:lumMod val="60000"/>
                <a:lumOff val="40000"/>
              </a:schemeClr>
            </a:solidFill>
            <a:prstDash val="dash"/>
          </a:ln>
        </p:spPr>
        <p:style>
          <a:lnRef idx="1">
            <a:srgbClr val="026CD4"/>
          </a:lnRef>
          <a:fillRef idx="0">
            <a:srgbClr val="026CD4"/>
          </a:fillRef>
          <a:effectRef idx="0">
            <a:srgbClr val="026CD4"/>
          </a:effectRef>
          <a:fontRef idx="minor">
            <a:srgbClr val="000000"/>
          </a:fontRef>
        </p:style>
      </p:cxnSp>
      <p:cxnSp>
        <p:nvCxnSpPr>
          <p:cNvPr id="22" name="直接连接符 21"/>
          <p:cNvCxnSpPr/>
          <p:nvPr>
            <p:custDataLst>
              <p:tags r:id="rId6"/>
            </p:custDataLst>
          </p:nvPr>
        </p:nvCxnSpPr>
        <p:spPr>
          <a:xfrm flipH="1">
            <a:off x="1423800" y="3397841"/>
            <a:ext cx="282179" cy="133141"/>
          </a:xfrm>
          <a:prstGeom prst="line">
            <a:avLst/>
          </a:prstGeom>
          <a:ln w="38100">
            <a:solidFill>
              <a:schemeClr val="accent1">
                <a:lumMod val="60000"/>
                <a:lumOff val="40000"/>
              </a:schemeClr>
            </a:solidFill>
            <a:prstDash val="dash"/>
          </a:ln>
        </p:spPr>
        <p:style>
          <a:lnRef idx="1">
            <a:srgbClr val="026CD4"/>
          </a:lnRef>
          <a:fillRef idx="0">
            <a:srgbClr val="026CD4"/>
          </a:fillRef>
          <a:effectRef idx="0">
            <a:srgbClr val="026CD4"/>
          </a:effectRef>
          <a:fontRef idx="minor">
            <a:srgbClr val="000000"/>
          </a:fontRef>
        </p:style>
      </p:cxnSp>
      <p:pic>
        <p:nvPicPr>
          <p:cNvPr id="58" name="图片 57" descr="图片4"/>
          <p:cNvPicPr>
            <a:picLocks noChangeAspect="1"/>
          </p:cNvPicPr>
          <p:nvPr/>
        </p:nvPicPr>
        <p:blipFill>
          <a:blip r:embed="rId7"/>
          <a:stretch>
            <a:fillRect/>
          </a:stretch>
        </p:blipFill>
        <p:spPr>
          <a:xfrm>
            <a:off x="3508592" y="3294791"/>
            <a:ext cx="768308" cy="891274"/>
          </a:xfrm>
          <a:prstGeom prst="rect">
            <a:avLst/>
          </a:prstGeom>
        </p:spPr>
      </p:pic>
      <p:sp>
        <p:nvSpPr>
          <p:cNvPr id="70" name="标题 3"/>
          <p:cNvSpPr/>
          <p:nvPr>
            <p:custDataLst>
              <p:tags r:id="rId8"/>
            </p:custDataLst>
          </p:nvPr>
        </p:nvSpPr>
        <p:spPr>
          <a:xfrm>
            <a:off x="633730" y="953770"/>
            <a:ext cx="1514475"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en-US" altLang="zh-CN" sz="2400">
                <a:solidFill>
                  <a:schemeClr val="tx1"/>
                </a:solidFill>
                <a:effectLst/>
                <a:latin typeface="微软雅黑" panose="020B0503020204020204" pitchFamily="34" charset="-122"/>
                <a:ea typeface="微软雅黑" panose="020B0503020204020204" pitchFamily="34" charset="-122"/>
              </a:rPr>
              <a:t>系统</a:t>
            </a:r>
            <a:r>
              <a:rPr sz="2400">
                <a:solidFill>
                  <a:schemeClr val="tx1"/>
                </a:solidFill>
                <a:effectLst/>
                <a:latin typeface="微软雅黑" panose="020B0503020204020204" pitchFamily="34" charset="-122"/>
                <a:ea typeface="微软雅黑" panose="020B0503020204020204" pitchFamily="34" charset="-122"/>
              </a:rPr>
              <a:t>组成</a:t>
            </a:r>
            <a:endParaRPr sz="2400">
              <a:solidFill>
                <a:schemeClr val="tx1"/>
              </a:solidFill>
              <a:effectLst/>
              <a:latin typeface="微软雅黑" panose="020B0503020204020204" pitchFamily="34" charset="-122"/>
              <a:ea typeface="微软雅黑" panose="020B0503020204020204" pitchFamily="34" charset="-122"/>
            </a:endParaRPr>
          </a:p>
        </p:txBody>
      </p:sp>
      <p:sp>
        <p:nvSpPr>
          <p:cNvPr id="30" name="六边形 29"/>
          <p:cNvSpPr/>
          <p:nvPr>
            <p:custDataLst>
              <p:tags r:id="rId9"/>
            </p:custDataLst>
          </p:nvPr>
        </p:nvSpPr>
        <p:spPr>
          <a:xfrm>
            <a:off x="3366044" y="3390777"/>
            <a:ext cx="996961" cy="795287"/>
          </a:xfrm>
          <a:prstGeom prst="hexagon">
            <a:avLst/>
          </a:prstGeom>
          <a:noFill/>
          <a:ln w="38100">
            <a:solidFill>
              <a:schemeClr val="accent1">
                <a:lumMod val="60000"/>
                <a:lumOff val="40000"/>
              </a:schemeClr>
            </a:solidFill>
            <a:prstDash val="sysDash"/>
          </a:ln>
          <a:extLst>
            <a:ext uri="{909E8E84-426E-40DD-AFC4-6F175D3DCCD1}">
              <a14:hiddenFill xmlns:a14="http://schemas.microsoft.com/office/drawing/2010/main">
                <a:solidFill>
                  <a:srgbClr val="026CD4"/>
                </a:solidFill>
              </a14:hiddenFill>
            </a:ext>
          </a:extLst>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sz="1070"/>
          </a:p>
        </p:txBody>
      </p:sp>
      <p:pic>
        <p:nvPicPr>
          <p:cNvPr id="49" name="图片 48" descr="LW-G(1)"/>
          <p:cNvPicPr>
            <a:picLocks noChangeAspect="1"/>
          </p:cNvPicPr>
          <p:nvPr>
            <p:custDataLst>
              <p:tags r:id="rId10"/>
            </p:custDataLst>
          </p:nvPr>
        </p:nvPicPr>
        <p:blipFill>
          <a:blip r:embed="rId11"/>
          <a:stretch>
            <a:fillRect/>
          </a:stretch>
        </p:blipFill>
        <p:spPr>
          <a:xfrm rot="1860000">
            <a:off x="1861122" y="2167681"/>
            <a:ext cx="1152075" cy="1610784"/>
          </a:xfrm>
          <a:prstGeom prst="rect">
            <a:avLst/>
          </a:prstGeom>
          <a:effectLst>
            <a:outerShdw blurRad="50800" dist="38100" dir="2700000" algn="tl" rotWithShape="0">
              <a:prstClr val="black">
                <a:alpha val="40000"/>
              </a:prstClr>
            </a:outerShdw>
          </a:effectLst>
        </p:spPr>
      </p:pic>
      <p:sp>
        <p:nvSpPr>
          <p:cNvPr id="36" name="文本框 35"/>
          <p:cNvSpPr txBox="1"/>
          <p:nvPr/>
        </p:nvSpPr>
        <p:spPr>
          <a:xfrm>
            <a:off x="1765991" y="4888824"/>
            <a:ext cx="1309677" cy="377411"/>
          </a:xfrm>
          <a:prstGeom prst="rect">
            <a:avLst/>
          </a:prstGeom>
          <a:noFill/>
        </p:spPr>
        <p:txBody>
          <a:bodyPr wrap="square">
            <a:spAutoFit/>
          </a:bodyPr>
          <a:lstStyle/>
          <a:p>
            <a:pPr lvl="0" algn="just" fontAlgn="auto">
              <a:lnSpc>
                <a:spcPct val="150000"/>
              </a:lnSpc>
            </a:pPr>
            <a:r>
              <a:rPr lang="en-US" altLang="zh-CN" sz="1400" b="1" dirty="0">
                <a:latin typeface="微软雅黑" panose="020B0503020204020204" pitchFamily="34" charset="-122"/>
                <a:ea typeface="微软雅黑" panose="020B0503020204020204" pitchFamily="34" charset="-122"/>
                <a:cs typeface="+mn-ea"/>
                <a:sym typeface="+mn-lt"/>
              </a:rPr>
              <a:t>VOCs</a:t>
            </a:r>
            <a:r>
              <a:rPr lang="zh-CN" altLang="en-US" sz="1400" b="1" dirty="0">
                <a:latin typeface="微软雅黑" panose="020B0503020204020204" pitchFamily="34" charset="-122"/>
                <a:ea typeface="微软雅黑" panose="020B0503020204020204" pitchFamily="34" charset="-122"/>
                <a:cs typeface="+mn-ea"/>
                <a:sym typeface="+mn-lt"/>
              </a:rPr>
              <a:t>传感器</a:t>
            </a:r>
            <a:endPar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37" name="文本框 36"/>
          <p:cNvSpPr txBox="1"/>
          <p:nvPr/>
        </p:nvSpPr>
        <p:spPr>
          <a:xfrm>
            <a:off x="3366044" y="4126199"/>
            <a:ext cx="1309677" cy="377411"/>
          </a:xfrm>
          <a:prstGeom prst="rect">
            <a:avLst/>
          </a:prstGeom>
          <a:noFill/>
        </p:spPr>
        <p:txBody>
          <a:bodyPr wrap="square">
            <a:spAutoFit/>
          </a:bodyPr>
          <a:lstStyle/>
          <a:p>
            <a:pPr lvl="0" algn="just" fontAlgn="auto">
              <a:lnSpc>
                <a:spcPct val="150000"/>
              </a:lnSpc>
            </a:pPr>
            <a:r>
              <a:rPr lang="zh-CN" altLang="en-US" sz="1400" b="1" dirty="0">
                <a:latin typeface="微软雅黑" panose="020B0503020204020204" pitchFamily="34" charset="-122"/>
                <a:ea typeface="微软雅黑" panose="020B0503020204020204" pitchFamily="34" charset="-122"/>
                <a:cs typeface="+mn-ea"/>
                <a:sym typeface="+mn-lt"/>
              </a:rPr>
              <a:t>风速传感器</a:t>
            </a:r>
            <a:endPar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38" name="文本框 37"/>
          <p:cNvSpPr txBox="1"/>
          <p:nvPr/>
        </p:nvSpPr>
        <p:spPr>
          <a:xfrm>
            <a:off x="476531" y="4056030"/>
            <a:ext cx="1089810" cy="700576"/>
          </a:xfrm>
          <a:prstGeom prst="rect">
            <a:avLst/>
          </a:prstGeom>
          <a:noFill/>
        </p:spPr>
        <p:txBody>
          <a:bodyPr wrap="square">
            <a:spAutoFit/>
          </a:bodyPr>
          <a:lstStyle/>
          <a:p>
            <a:pPr lvl="0" algn="just" fontAlgn="auto">
              <a:lnSpc>
                <a:spcPct val="150000"/>
              </a:lnSpc>
            </a:pPr>
            <a:r>
              <a:rPr lang="zh-CN" altLang="en-US" sz="1400" b="1" dirty="0">
                <a:latin typeface="微软雅黑" panose="020B0503020204020204" pitchFamily="34" charset="-122"/>
                <a:ea typeface="微软雅黑" panose="020B0503020204020204" pitchFamily="34" charset="-122"/>
                <a:cs typeface="+mn-ea"/>
                <a:sym typeface="+mn-lt"/>
              </a:rPr>
              <a:t>温湿度、气压传感器</a:t>
            </a:r>
            <a:endPar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39" name="六边形 38"/>
          <p:cNvSpPr/>
          <p:nvPr>
            <p:custDataLst>
              <p:tags r:id="rId12"/>
            </p:custDataLst>
          </p:nvPr>
        </p:nvSpPr>
        <p:spPr>
          <a:xfrm>
            <a:off x="4756349" y="2338723"/>
            <a:ext cx="1782582" cy="1421986"/>
          </a:xfrm>
          <a:prstGeom prst="hexagon">
            <a:avLst/>
          </a:prstGeom>
          <a:noFill/>
          <a:ln w="38100">
            <a:solidFill>
              <a:schemeClr val="accent1">
                <a:lumMod val="60000"/>
                <a:lumOff val="40000"/>
              </a:schemeClr>
            </a:solidFill>
            <a:prstDash val="sysDash"/>
          </a:ln>
          <a:extLst>
            <a:ext uri="{909E8E84-426E-40DD-AFC4-6F175D3DCCD1}">
              <a14:hiddenFill xmlns:a14="http://schemas.microsoft.com/office/drawing/2010/main">
                <a:solidFill>
                  <a:srgbClr val="026CD4"/>
                </a:solidFill>
              </a14:hiddenFill>
            </a:ext>
          </a:extLst>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sz="1070"/>
          </a:p>
        </p:txBody>
      </p:sp>
      <p:grpSp>
        <p:nvGrpSpPr>
          <p:cNvPr id="63" name="组合 62"/>
          <p:cNvGrpSpPr/>
          <p:nvPr/>
        </p:nvGrpSpPr>
        <p:grpSpPr>
          <a:xfrm>
            <a:off x="5143067" y="2323454"/>
            <a:ext cx="1029914" cy="1340601"/>
            <a:chOff x="590" y="2980"/>
            <a:chExt cx="2102" cy="2736"/>
          </a:xfrm>
          <a:effectLst>
            <a:outerShdw blurRad="50800" dist="38100" dir="2700000" algn="tl" rotWithShape="0">
              <a:prstClr val="black">
                <a:alpha val="40000"/>
              </a:prstClr>
            </a:outerShdw>
          </a:effectLst>
        </p:grpSpPr>
        <p:pic>
          <p:nvPicPr>
            <p:cNvPr id="64" name="图片 63"/>
            <p:cNvPicPr>
              <a:picLocks noChangeAspect="1"/>
            </p:cNvPicPr>
            <p:nvPr>
              <p:custDataLst>
                <p:tags r:id="rId13"/>
              </p:custDataLst>
            </p:nvPr>
          </p:nvPicPr>
          <p:blipFill>
            <a:blip r:embed="rId14"/>
            <a:srcRect l="1496" t="828" r="3218" b="684"/>
            <a:stretch>
              <a:fillRect/>
            </a:stretch>
          </p:blipFill>
          <p:spPr>
            <a:xfrm>
              <a:off x="590" y="2980"/>
              <a:ext cx="2102" cy="2737"/>
            </a:xfrm>
            <a:prstGeom prst="rect">
              <a:avLst/>
            </a:prstGeom>
          </p:spPr>
        </p:pic>
        <p:grpSp>
          <p:nvGrpSpPr>
            <p:cNvPr id="65" name="组合 64"/>
            <p:cNvGrpSpPr/>
            <p:nvPr/>
          </p:nvGrpSpPr>
          <p:grpSpPr>
            <a:xfrm>
              <a:off x="880" y="3228"/>
              <a:ext cx="1502" cy="2218"/>
              <a:chOff x="3264535" y="1360805"/>
              <a:chExt cx="2146293" cy="3409950"/>
            </a:xfrm>
          </p:grpSpPr>
          <p:pic>
            <p:nvPicPr>
              <p:cNvPr id="66" name="图片 65"/>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rcRect l="9170" t="4241" r="13111" b="26506"/>
              <a:stretch>
                <a:fillRect/>
              </a:stretch>
            </p:blipFill>
            <p:spPr>
              <a:xfrm>
                <a:off x="3264535" y="1360805"/>
                <a:ext cx="2146293" cy="3409950"/>
              </a:xfrm>
              <a:prstGeom prst="rect">
                <a:avLst/>
              </a:prstGeom>
            </p:spPr>
          </p:pic>
          <p:pic>
            <p:nvPicPr>
              <p:cNvPr id="67" name="图片 6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329904" y="1453897"/>
                <a:ext cx="2014553" cy="3315158"/>
              </a:xfrm>
              <a:prstGeom prst="rect">
                <a:avLst/>
              </a:prstGeom>
            </p:spPr>
          </p:pic>
        </p:grpSp>
      </p:grpSp>
      <p:sp>
        <p:nvSpPr>
          <p:cNvPr id="40" name="六边形 39"/>
          <p:cNvSpPr/>
          <p:nvPr>
            <p:custDataLst>
              <p:tags r:id="rId18"/>
            </p:custDataLst>
          </p:nvPr>
        </p:nvSpPr>
        <p:spPr>
          <a:xfrm>
            <a:off x="9465608" y="2323454"/>
            <a:ext cx="1782582" cy="1421986"/>
          </a:xfrm>
          <a:prstGeom prst="hexagon">
            <a:avLst/>
          </a:prstGeom>
          <a:noFill/>
          <a:ln w="38100">
            <a:solidFill>
              <a:schemeClr val="accent1">
                <a:lumMod val="60000"/>
                <a:lumOff val="40000"/>
              </a:schemeClr>
            </a:solidFill>
            <a:prstDash val="sysDash"/>
          </a:ln>
          <a:extLst>
            <a:ext uri="{909E8E84-426E-40DD-AFC4-6F175D3DCCD1}">
              <a14:hiddenFill xmlns:a14="http://schemas.microsoft.com/office/drawing/2010/main">
                <a:solidFill>
                  <a:srgbClr val="026CD4"/>
                </a:solidFill>
              </a14:hiddenFill>
            </a:ext>
          </a:extLst>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sz="1070"/>
          </a:p>
        </p:txBody>
      </p:sp>
      <p:sp>
        <p:nvSpPr>
          <p:cNvPr id="41" name="六边形 40"/>
          <p:cNvSpPr/>
          <p:nvPr>
            <p:custDataLst>
              <p:tags r:id="rId19"/>
            </p:custDataLst>
          </p:nvPr>
        </p:nvSpPr>
        <p:spPr>
          <a:xfrm>
            <a:off x="7027184" y="2323454"/>
            <a:ext cx="1782582" cy="1421986"/>
          </a:xfrm>
          <a:prstGeom prst="hexagon">
            <a:avLst/>
          </a:prstGeom>
          <a:noFill/>
          <a:ln w="38100">
            <a:solidFill>
              <a:schemeClr val="accent1">
                <a:lumMod val="60000"/>
                <a:lumOff val="40000"/>
              </a:schemeClr>
            </a:solidFill>
            <a:prstDash val="sysDash"/>
          </a:ln>
          <a:extLst>
            <a:ext uri="{909E8E84-426E-40DD-AFC4-6F175D3DCCD1}">
              <a14:hiddenFill xmlns:a14="http://schemas.microsoft.com/office/drawing/2010/main">
                <a:solidFill>
                  <a:srgbClr val="026CD4"/>
                </a:solidFill>
              </a14:hiddenFill>
            </a:ext>
          </a:extLst>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sz="1070"/>
          </a:p>
        </p:txBody>
      </p:sp>
      <p:sp>
        <p:nvSpPr>
          <p:cNvPr id="42" name="六边形 41"/>
          <p:cNvSpPr/>
          <p:nvPr>
            <p:custDataLst>
              <p:tags r:id="rId20"/>
            </p:custDataLst>
          </p:nvPr>
        </p:nvSpPr>
        <p:spPr>
          <a:xfrm>
            <a:off x="511266" y="3319252"/>
            <a:ext cx="996961" cy="795287"/>
          </a:xfrm>
          <a:prstGeom prst="hexagon">
            <a:avLst/>
          </a:prstGeom>
          <a:noFill/>
          <a:ln w="38100">
            <a:solidFill>
              <a:schemeClr val="accent1">
                <a:lumMod val="60000"/>
                <a:lumOff val="40000"/>
              </a:schemeClr>
            </a:solidFill>
            <a:prstDash val="sysDash"/>
          </a:ln>
          <a:extLst>
            <a:ext uri="{909E8E84-426E-40DD-AFC4-6F175D3DCCD1}">
              <a14:hiddenFill xmlns:a14="http://schemas.microsoft.com/office/drawing/2010/main">
                <a:solidFill>
                  <a:srgbClr val="026CD4"/>
                </a:solidFill>
              </a14:hiddenFill>
            </a:ext>
          </a:extLst>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sz="1070"/>
          </a:p>
        </p:txBody>
      </p:sp>
      <p:sp>
        <p:nvSpPr>
          <p:cNvPr id="43" name="六边形 42"/>
          <p:cNvSpPr/>
          <p:nvPr>
            <p:custDataLst>
              <p:tags r:id="rId21"/>
            </p:custDataLst>
          </p:nvPr>
        </p:nvSpPr>
        <p:spPr>
          <a:xfrm>
            <a:off x="1902560" y="4158227"/>
            <a:ext cx="996961" cy="795287"/>
          </a:xfrm>
          <a:prstGeom prst="hexagon">
            <a:avLst/>
          </a:prstGeom>
          <a:noFill/>
          <a:ln w="38100">
            <a:solidFill>
              <a:schemeClr val="accent1">
                <a:lumMod val="60000"/>
                <a:lumOff val="40000"/>
              </a:schemeClr>
            </a:solidFill>
            <a:prstDash val="sysDash"/>
          </a:ln>
          <a:extLst>
            <a:ext uri="{909E8E84-426E-40DD-AFC4-6F175D3DCCD1}">
              <a14:hiddenFill xmlns:a14="http://schemas.microsoft.com/office/drawing/2010/main">
                <a:solidFill>
                  <a:srgbClr val="026CD4"/>
                </a:solidFill>
              </a14:hiddenFill>
            </a:ext>
          </a:extLst>
        </p:spPr>
        <p:style>
          <a:lnRef idx="2">
            <a:srgbClr val="026CD4">
              <a:shade val="50000"/>
            </a:srgbClr>
          </a:lnRef>
          <a:fillRef idx="1">
            <a:srgbClr val="026CD4"/>
          </a:fillRef>
          <a:effectRef idx="0">
            <a:srgbClr val="026CD4"/>
          </a:effectRef>
          <a:fontRef idx="minor">
            <a:srgbClr val="FFFFFF"/>
          </a:fontRef>
        </p:style>
        <p:txBody>
          <a:bodyPr rtlCol="0" anchor="ctr"/>
          <a:lstStyle/>
          <a:p>
            <a:pPr algn="ctr"/>
            <a:endParaRPr lang="zh-CN" altLang="en-US" sz="1070"/>
          </a:p>
        </p:txBody>
      </p:sp>
      <p:pic>
        <p:nvPicPr>
          <p:cNvPr id="72" name="图片 71"/>
          <p:cNvPicPr>
            <a:picLocks noChangeAspect="1"/>
          </p:cNvPicPr>
          <p:nvPr/>
        </p:nvPicPr>
        <p:blipFill>
          <a:blip r:embed="rId22"/>
          <a:srcRect l="9635" r="15066"/>
          <a:stretch>
            <a:fillRect/>
          </a:stretch>
        </p:blipFill>
        <p:spPr>
          <a:xfrm>
            <a:off x="7299349" y="2662358"/>
            <a:ext cx="1238251" cy="639848"/>
          </a:xfrm>
          <a:prstGeom prst="rect">
            <a:avLst/>
          </a:prstGeom>
        </p:spPr>
      </p:pic>
      <p:sp>
        <p:nvSpPr>
          <p:cNvPr id="73" name="文本框 72"/>
          <p:cNvSpPr txBox="1"/>
          <p:nvPr/>
        </p:nvSpPr>
        <p:spPr>
          <a:xfrm>
            <a:off x="9465607" y="4114539"/>
            <a:ext cx="2129668" cy="1169551"/>
          </a:xfrm>
          <a:prstGeom prst="rect">
            <a:avLst/>
          </a:prstGeom>
          <a:noFill/>
        </p:spPr>
        <p:txBody>
          <a:bodyPr wrap="square">
            <a:spAutoFit/>
          </a:bodyPr>
          <a:lstStyle/>
          <a:p>
            <a:pPr algn="l"/>
            <a:r>
              <a:rPr lang="zh-CN" altLang="en-US" sz="1400" b="0" dirty="0">
                <a:latin typeface="微软雅黑" panose="020B0503020204020204" pitchFamily="34" charset="-122"/>
                <a:ea typeface="微软雅黑" panose="020B0503020204020204" pitchFamily="34" charset="-122"/>
                <a:cs typeface="+mn-ea"/>
                <a:sym typeface="+mn-lt"/>
              </a:rPr>
              <a:t>通过微信小程序直接进入，可灵活配置企业基本信息，实时查看活性炭饱和状态，查看</a:t>
            </a:r>
            <a:r>
              <a:rPr lang="en-US" altLang="zh-CN" sz="1400" b="0" dirty="0">
                <a:latin typeface="微软雅黑" panose="020B0503020204020204" pitchFamily="34" charset="-122"/>
                <a:ea typeface="微软雅黑" panose="020B0503020204020204" pitchFamily="34" charset="-122"/>
                <a:cs typeface="+mn-ea"/>
                <a:sym typeface="+mn-lt"/>
              </a:rPr>
              <a:t>VOCs</a:t>
            </a:r>
            <a:r>
              <a:rPr lang="zh-CN" altLang="en-US" sz="1400" b="0" dirty="0">
                <a:latin typeface="微软雅黑" panose="020B0503020204020204" pitchFamily="34" charset="-122"/>
                <a:ea typeface="微软雅黑" panose="020B0503020204020204" pitchFamily="34" charset="-122"/>
                <a:cs typeface="+mn-ea"/>
                <a:sym typeface="+mn-lt"/>
              </a:rPr>
              <a:t>电子台账。</a:t>
            </a:r>
            <a:endParaRPr lang="zh-CN" altLang="en-US" sz="1400" b="0" dirty="0">
              <a:latin typeface="微软雅黑" panose="020B0503020204020204" pitchFamily="34" charset="-122"/>
              <a:ea typeface="微软雅黑" panose="020B0503020204020204" pitchFamily="34" charset="-122"/>
              <a:cs typeface="+mn-ea"/>
              <a:sym typeface="+mn-lt"/>
            </a:endParaRPr>
          </a:p>
        </p:txBody>
      </p:sp>
      <p:sp>
        <p:nvSpPr>
          <p:cNvPr id="74" name="文本框 73"/>
          <p:cNvSpPr txBox="1"/>
          <p:nvPr/>
        </p:nvSpPr>
        <p:spPr>
          <a:xfrm>
            <a:off x="4756349" y="4118273"/>
            <a:ext cx="2129668" cy="738664"/>
          </a:xfrm>
          <a:prstGeom prst="rect">
            <a:avLst/>
          </a:prstGeom>
          <a:noFill/>
        </p:spPr>
        <p:txBody>
          <a:bodyPr wrap="square">
            <a:spAutoFit/>
          </a:bodyPr>
          <a:lstStyle/>
          <a:p>
            <a:r>
              <a:rPr lang="zh-CN" altLang="en-US" sz="1400" b="0" dirty="0">
                <a:latin typeface="+mn-lt"/>
                <a:ea typeface="+mn-ea"/>
                <a:cs typeface="+mn-ea"/>
                <a:sym typeface="+mn-lt"/>
              </a:rPr>
              <a:t>包含</a:t>
            </a:r>
            <a:r>
              <a:rPr lang="en-US" altLang="zh-CN" sz="1400" b="0" dirty="0">
                <a:latin typeface="+mn-lt"/>
                <a:ea typeface="+mn-ea"/>
                <a:cs typeface="+mn-ea"/>
                <a:sym typeface="+mn-lt"/>
              </a:rPr>
              <a:t>15.6</a:t>
            </a:r>
            <a:r>
              <a:rPr lang="zh-CN" altLang="en-US" sz="1400" b="0" dirty="0">
                <a:latin typeface="+mn-lt"/>
                <a:ea typeface="+mn-ea"/>
                <a:cs typeface="+mn-ea"/>
                <a:sym typeface="+mn-lt"/>
              </a:rPr>
              <a:t>寸触摸式屏幕、操作系统、网络方式有</a:t>
            </a:r>
            <a:r>
              <a:rPr lang="en-US" altLang="zh-CN" sz="1400" b="0" dirty="0">
                <a:latin typeface="+mn-lt"/>
                <a:ea typeface="+mn-ea"/>
                <a:cs typeface="+mn-ea"/>
                <a:sym typeface="+mn-lt"/>
              </a:rPr>
              <a:t>4G/WIFI/</a:t>
            </a:r>
            <a:r>
              <a:rPr lang="zh-CN" altLang="en-US" sz="1400" b="0" dirty="0">
                <a:latin typeface="+mn-lt"/>
                <a:ea typeface="+mn-ea"/>
                <a:cs typeface="+mn-ea"/>
                <a:sym typeface="+mn-lt"/>
              </a:rPr>
              <a:t>网口</a:t>
            </a:r>
            <a:endParaRPr lang="zh-CN" altLang="en-US" sz="1400" b="0" dirty="0">
              <a:latin typeface="+mn-lt"/>
              <a:ea typeface="+mn-ea"/>
              <a:cs typeface="+mn-ea"/>
              <a:sym typeface="+mn-lt"/>
            </a:endParaRPr>
          </a:p>
        </p:txBody>
      </p:sp>
      <p:sp>
        <p:nvSpPr>
          <p:cNvPr id="75" name="文本框 74"/>
          <p:cNvSpPr txBox="1"/>
          <p:nvPr/>
        </p:nvSpPr>
        <p:spPr>
          <a:xfrm>
            <a:off x="7110978" y="4126199"/>
            <a:ext cx="2129668" cy="1169551"/>
          </a:xfrm>
          <a:prstGeom prst="rect">
            <a:avLst/>
          </a:prstGeom>
          <a:noFill/>
        </p:spPr>
        <p:txBody>
          <a:bodyPr wrap="square">
            <a:spAutoFit/>
          </a:bodyPr>
          <a:lstStyle/>
          <a:p>
            <a:r>
              <a:rPr lang="zh-CN" altLang="en-US" sz="1400" b="0" dirty="0">
                <a:latin typeface="+mn-lt"/>
                <a:ea typeface="+mn-ea"/>
                <a:cs typeface="+mn-ea"/>
                <a:sym typeface="+mn-lt"/>
              </a:rPr>
              <a:t>采用云计算服务，采用自研算法模型实现活性炭饱和状态的分析，基于云存储服务保存企业的电子台账和基础数据。</a:t>
            </a:r>
            <a:endParaRPr lang="zh-CN" altLang="en-US" sz="1400" b="0" dirty="0">
              <a:latin typeface="+mn-lt"/>
              <a:ea typeface="+mn-ea"/>
              <a:cs typeface="+mn-ea"/>
              <a:sym typeface="+mn-lt"/>
            </a:endParaRPr>
          </a:p>
        </p:txBody>
      </p:sp>
      <p:pic>
        <p:nvPicPr>
          <p:cNvPr id="34" name="图片 33"/>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a:xfrm>
            <a:off x="9925255" y="2294039"/>
            <a:ext cx="826484" cy="1330824"/>
          </a:xfrm>
          <a:prstGeom prst="rect">
            <a:avLst/>
          </a:prstGeom>
          <a:noFill/>
          <a:effectLst>
            <a:outerShdw blurRad="50800" dist="38100" dir="2700000" algn="tl" rotWithShape="0">
              <a:prstClr val="black">
                <a:alpha val="40000"/>
              </a:prstClr>
            </a:outerShdw>
          </a:effectLst>
        </p:spPr>
      </p:pic>
    </p:spTree>
    <p:custDataLst>
      <p:tags r:id="rId2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grpSp>
        <p:nvGrpSpPr>
          <p:cNvPr id="19" name="组合 18"/>
          <p:cNvGrpSpPr/>
          <p:nvPr/>
        </p:nvGrpSpPr>
        <p:grpSpPr>
          <a:xfrm>
            <a:off x="8089839" y="1227270"/>
            <a:ext cx="4007228" cy="2730649"/>
            <a:chOff x="3458450" y="393551"/>
            <a:chExt cx="7787399" cy="5306576"/>
          </a:xfrm>
        </p:grpSpPr>
        <p:pic>
          <p:nvPicPr>
            <p:cNvPr id="7" name="image1.png"/>
            <p:cNvPicPr>
              <a:picLocks noChangeAspect="1"/>
            </p:cNvPicPr>
            <p:nvPr/>
          </p:nvPicPr>
          <p:blipFill>
            <a:blip r:embed="rId1"/>
            <a:stretch>
              <a:fillRect/>
            </a:stretch>
          </p:blipFill>
          <p:spPr>
            <a:xfrm>
              <a:off x="3458450" y="393551"/>
              <a:ext cx="7787399" cy="5306576"/>
            </a:xfrm>
            <a:prstGeom prst="rect">
              <a:avLst/>
            </a:prstGeom>
            <a:ln w="12700">
              <a:miter lim="400000"/>
              <a:headEnd/>
              <a:tailEnd/>
            </a:ln>
          </p:spPr>
        </p:pic>
        <p:pic>
          <p:nvPicPr>
            <p:cNvPr id="17" name="图片 16"/>
            <p:cNvPicPr>
              <a:picLocks noChangeAspect="1"/>
            </p:cNvPicPr>
            <p:nvPr/>
          </p:nvPicPr>
          <p:blipFill>
            <a:blip r:embed="rId2"/>
            <a:stretch>
              <a:fillRect/>
            </a:stretch>
          </p:blipFill>
          <p:spPr>
            <a:xfrm>
              <a:off x="4982469" y="1269246"/>
              <a:ext cx="4861491" cy="2425660"/>
            </a:xfrm>
            <a:prstGeom prst="rect">
              <a:avLst/>
            </a:prstGeom>
          </p:spPr>
        </p:pic>
      </p:grpSp>
      <p:sp>
        <p:nvSpPr>
          <p:cNvPr id="6" name="文本占位符 5"/>
          <p:cNvSpPr>
            <a:spLocks noGrp="1"/>
          </p:cNvSpPr>
          <p:nvPr>
            <p:ph type="body" sz="quarter" idx="10"/>
          </p:nvPr>
        </p:nvSpPr>
        <p:spPr>
          <a:xfrm>
            <a:off x="553085" y="377190"/>
            <a:ext cx="247586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二、产品功能</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文本框 28"/>
          <p:cNvSpPr txBox="1"/>
          <p:nvPr/>
        </p:nvSpPr>
        <p:spPr>
          <a:xfrm>
            <a:off x="5163185" y="2470785"/>
            <a:ext cx="231267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孔隙积灰堵塞</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grpSp>
        <p:nvGrpSpPr>
          <p:cNvPr id="12" name="组合 11"/>
          <p:cNvGrpSpPr/>
          <p:nvPr/>
        </p:nvGrpSpPr>
        <p:grpSpPr>
          <a:xfrm>
            <a:off x="621665" y="4401935"/>
            <a:ext cx="2935605" cy="1816518"/>
            <a:chOff x="979" y="6485"/>
            <a:chExt cx="4623" cy="2861"/>
          </a:xfrm>
        </p:grpSpPr>
        <p:sp>
          <p:nvSpPr>
            <p:cNvPr id="1267" name="Google Shape;1267;p40"/>
            <p:cNvSpPr txBox="1"/>
            <p:nvPr/>
          </p:nvSpPr>
          <p:spPr>
            <a:xfrm>
              <a:off x="1946" y="6485"/>
              <a:ext cx="3555" cy="885"/>
            </a:xfrm>
            <a:prstGeom prst="rect">
              <a:avLst/>
            </a:prstGeom>
            <a:noFill/>
            <a:ln>
              <a:noFill/>
            </a:ln>
          </p:spPr>
          <p:txBody>
            <a:bodyPr spcFirstLastPara="1" wrap="square" lIns="121900" tIns="121900" rIns="121900" bIns="121900" anchor="ctr" anchorCtr="0">
              <a:noAutofit/>
            </a:bodyPr>
            <a:lstStyle/>
            <a:p>
              <a:r>
                <a:rPr lang="zh-CN" altLang="en-US" dirty="0">
                  <a:latin typeface="微软雅黑" panose="020B0503020204020204" pitchFamily="34" charset="-122"/>
                  <a:ea typeface="微软雅黑" panose="020B0503020204020204" pitchFamily="34" charset="-122"/>
                  <a:cs typeface="+mn-ea"/>
                  <a:sym typeface="+mn-lt"/>
                </a:rPr>
                <a:t>活性炭更换预警、违规行为预警</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71" name="Google Shape;1271;p40"/>
            <p:cNvSpPr txBox="1"/>
            <p:nvPr/>
          </p:nvSpPr>
          <p:spPr>
            <a:xfrm>
              <a:off x="1009" y="7305"/>
              <a:ext cx="4593" cy="2041"/>
            </a:xfrm>
            <a:prstGeom prst="rect">
              <a:avLst/>
            </a:prstGeom>
            <a:noFill/>
            <a:ln>
              <a:noFill/>
            </a:ln>
          </p:spPr>
          <p:txBody>
            <a:bodyPr spcFirstLastPara="1" wrap="square" lIns="121900" tIns="121900" rIns="121900" bIns="121900" anchor="ctr" anchorCtr="0">
              <a:noAutofit/>
            </a:bodyPr>
            <a:lstStyle/>
            <a:p>
              <a:pPr marL="285750" indent="-285750" algn="just" fontAlgn="auto">
                <a:lnSpc>
                  <a:spcPct val="130000"/>
                </a:lnSpc>
                <a:buClr>
                  <a:srgbClr val="000000"/>
                </a:buClr>
                <a:buSzPts val="1100"/>
                <a:buFont typeface="Wingdings" panose="05000000000000000000" charset="0"/>
                <a:buChar char="Ø"/>
              </a:pPr>
              <a:r>
                <a:rPr lang="zh-CN" altLang="en-US" sz="1400" dirty="0">
                  <a:solidFill>
                    <a:srgbClr val="000000"/>
                  </a:solidFill>
                  <a:latin typeface="微软雅黑" panose="020B0503020204020204" pitchFamily="34" charset="-122"/>
                  <a:ea typeface="微软雅黑" panose="020B0503020204020204" pitchFamily="34" charset="-122"/>
                  <a:cs typeface="+mn-ea"/>
                  <a:sym typeface="+mn-lt"/>
                </a:rPr>
                <a:t>实时显示活性炭剩余运行时长。</a:t>
              </a:r>
              <a:endParaRPr lang="zh-CN" altLang="en-US" sz="1400" dirty="0">
                <a:solidFill>
                  <a:srgbClr val="000000"/>
                </a:solidFill>
                <a:latin typeface="微软雅黑" panose="020B0503020204020204" pitchFamily="34" charset="-122"/>
                <a:ea typeface="微软雅黑" panose="020B0503020204020204" pitchFamily="34" charset="-122"/>
                <a:cs typeface="+mn-ea"/>
                <a:sym typeface="+mn-lt"/>
              </a:endParaRPr>
            </a:p>
            <a:p>
              <a:pPr marL="285750" indent="-285750" fontAlgn="auto">
                <a:lnSpc>
                  <a:spcPct val="130000"/>
                </a:lnSpc>
                <a:buClr>
                  <a:srgbClr val="000000"/>
                </a:buClr>
                <a:buSzPts val="1100"/>
                <a:buFont typeface="Wingdings" panose="05000000000000000000" charset="0"/>
                <a:buChar char="Ø"/>
              </a:pPr>
              <a:r>
                <a:rPr lang="zh-CN" altLang="en-US" sz="1400" dirty="0">
                  <a:solidFill>
                    <a:srgbClr val="000000"/>
                  </a:solidFill>
                  <a:latin typeface="微软雅黑" panose="020B0503020204020204" pitchFamily="34" charset="-122"/>
                  <a:ea typeface="微软雅黑" panose="020B0503020204020204" pitchFamily="34" charset="-122"/>
                  <a:cs typeface="+mn-ea"/>
                  <a:sym typeface="+mn-lt"/>
                </a:rPr>
                <a:t>活性炭饱和预警。</a:t>
              </a:r>
              <a:endParaRPr lang="zh-CN" altLang="en-US" sz="1400" dirty="0">
                <a:solidFill>
                  <a:srgbClr val="000000"/>
                </a:solidFill>
                <a:latin typeface="微软雅黑" panose="020B0503020204020204" pitchFamily="34" charset="-122"/>
                <a:ea typeface="微软雅黑" panose="020B0503020204020204" pitchFamily="34" charset="-122"/>
                <a:cs typeface="+mn-ea"/>
                <a:sym typeface="+mn-lt"/>
              </a:endParaRPr>
            </a:p>
            <a:p>
              <a:pPr marL="285750" indent="-285750" fontAlgn="auto">
                <a:lnSpc>
                  <a:spcPct val="130000"/>
                </a:lnSpc>
                <a:buClr>
                  <a:srgbClr val="000000"/>
                </a:buClr>
                <a:buSzPts val="1100"/>
                <a:buFont typeface="Wingdings" panose="05000000000000000000" charset="0"/>
                <a:buChar char="Ø"/>
              </a:pPr>
              <a:r>
                <a:rPr lang="zh-CN" altLang="en-US" sz="1400" dirty="0">
                  <a:solidFill>
                    <a:srgbClr val="000000"/>
                  </a:solidFill>
                  <a:latin typeface="微软雅黑" panose="020B0503020204020204" pitchFamily="34" charset="-122"/>
                  <a:ea typeface="微软雅黑" panose="020B0503020204020204" pitchFamily="34" charset="-122"/>
                  <a:cs typeface="+mn-ea"/>
                  <a:sym typeface="+mn-lt"/>
                </a:rPr>
                <a:t>活性炭吸附设施运行违规预警。</a:t>
              </a:r>
              <a:endParaRPr lang="zh-CN" altLang="en-US" sz="14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274" name="Google Shape;1274;p40"/>
            <p:cNvSpPr txBox="1"/>
            <p:nvPr/>
          </p:nvSpPr>
          <p:spPr>
            <a:xfrm>
              <a:off x="979" y="6590"/>
              <a:ext cx="1292" cy="603"/>
            </a:xfrm>
            <a:prstGeom prst="rect">
              <a:avLst/>
            </a:prstGeom>
            <a:noFill/>
            <a:ln>
              <a:noFill/>
            </a:ln>
          </p:spPr>
          <p:txBody>
            <a:bodyPr spcFirstLastPara="1" wrap="square" lIns="121900" tIns="121900" rIns="121900" bIns="121900" anchor="ctr" anchorCtr="0">
              <a:noAutofit/>
            </a:bodyPr>
            <a:lstStyle/>
            <a:p>
              <a:r>
                <a:rPr lang="en-GB" sz="3200" b="1">
                  <a:solidFill>
                    <a:schemeClr val="accent2"/>
                  </a:solidFill>
                  <a:cs typeface="+mn-ea"/>
                  <a:sym typeface="+mn-lt"/>
                </a:rPr>
                <a:t>01</a:t>
              </a:r>
              <a:endParaRPr sz="3200" b="1">
                <a:solidFill>
                  <a:schemeClr val="accent2"/>
                </a:solidFill>
                <a:cs typeface="+mn-ea"/>
                <a:sym typeface="+mn-lt"/>
              </a:endParaRPr>
            </a:p>
          </p:txBody>
        </p:sp>
      </p:grpSp>
      <p:grpSp>
        <p:nvGrpSpPr>
          <p:cNvPr id="13" name="组合 12"/>
          <p:cNvGrpSpPr/>
          <p:nvPr/>
        </p:nvGrpSpPr>
        <p:grpSpPr>
          <a:xfrm>
            <a:off x="4382135" y="4459713"/>
            <a:ext cx="3489325" cy="2130215"/>
            <a:chOff x="6131" y="6635"/>
            <a:chExt cx="5495" cy="3355"/>
          </a:xfrm>
        </p:grpSpPr>
        <p:sp>
          <p:nvSpPr>
            <p:cNvPr id="9" name="Google Shape;1267;p40"/>
            <p:cNvSpPr txBox="1"/>
            <p:nvPr/>
          </p:nvSpPr>
          <p:spPr>
            <a:xfrm>
              <a:off x="7098" y="6725"/>
              <a:ext cx="4021" cy="461"/>
            </a:xfrm>
            <a:prstGeom prst="rect">
              <a:avLst/>
            </a:prstGeom>
            <a:noFill/>
            <a:ln>
              <a:noFill/>
            </a:ln>
          </p:spPr>
          <p:txBody>
            <a:bodyPr spcFirstLastPara="1" wrap="square" lIns="121900" tIns="121900" rIns="121900" bIns="121900" anchor="ctr" anchorCtr="0">
              <a:noAutofit/>
            </a:bodyPr>
            <a:lstStyle/>
            <a:p>
              <a:r>
                <a:rPr lang="zh-CN" altLang="en-US" dirty="0">
                  <a:latin typeface="微软雅黑" panose="020B0503020204020204" pitchFamily="34" charset="-122"/>
                  <a:ea typeface="微软雅黑" panose="020B0503020204020204" pitchFamily="34" charset="-122"/>
                  <a:cs typeface="+mn-ea"/>
                  <a:sym typeface="+mn-lt"/>
                </a:rPr>
                <a:t>自动形成台账</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Google Shape;1271;p40"/>
            <p:cNvSpPr txBox="1"/>
            <p:nvPr/>
          </p:nvSpPr>
          <p:spPr>
            <a:xfrm>
              <a:off x="6161" y="7014"/>
              <a:ext cx="5465" cy="2976"/>
            </a:xfrm>
            <a:prstGeom prst="rect">
              <a:avLst/>
            </a:prstGeom>
            <a:noFill/>
            <a:ln>
              <a:noFill/>
            </a:ln>
          </p:spPr>
          <p:txBody>
            <a:bodyPr spcFirstLastPara="1" wrap="square" lIns="121900" tIns="121900" rIns="121900" bIns="121900" anchor="ctr" anchorCtr="0">
              <a:noAutofit/>
            </a:bodyPr>
            <a:lstStyle/>
            <a:p>
              <a:pPr marL="285750" indent="-285750" algn="just" fontAlgn="auto">
                <a:lnSpc>
                  <a:spcPct val="130000"/>
                </a:lnSpc>
                <a:buClr>
                  <a:srgbClr val="000000"/>
                </a:buClr>
                <a:buSzPts val="1100"/>
                <a:buFont typeface="Wingdings" panose="05000000000000000000" charset="0"/>
                <a:buChar char="Ø"/>
              </a:pP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自动形成规范化的设施运行台账（设施运行时长、启停时间等）；</a:t>
              </a:r>
              <a:endPar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indent="-285750" algn="just" fontAlgn="auto">
                <a:lnSpc>
                  <a:spcPct val="130000"/>
                </a:lnSpc>
                <a:buClr>
                  <a:srgbClr val="000000"/>
                </a:buClr>
                <a:buSzPts val="1100"/>
                <a:buFont typeface="Wingdings" panose="05000000000000000000" charset="0"/>
                <a:buChar char="Ø"/>
              </a:pP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支持电子化的换炭台账、危废台账等服务，无需人工填报。</a:t>
              </a:r>
              <a:endPar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1" name="Google Shape;1274;p40"/>
            <p:cNvSpPr txBox="1"/>
            <p:nvPr/>
          </p:nvSpPr>
          <p:spPr>
            <a:xfrm>
              <a:off x="6131" y="6635"/>
              <a:ext cx="1292" cy="603"/>
            </a:xfrm>
            <a:prstGeom prst="rect">
              <a:avLst/>
            </a:prstGeom>
            <a:noFill/>
            <a:ln>
              <a:noFill/>
            </a:ln>
          </p:spPr>
          <p:txBody>
            <a:bodyPr spcFirstLastPara="1" wrap="square" lIns="121900" tIns="121900" rIns="121900" bIns="121900" anchor="ctr" anchorCtr="0">
              <a:noAutofit/>
            </a:bodyPr>
            <a:lstStyle/>
            <a:p>
              <a:r>
                <a:rPr lang="en-GB" sz="3200" b="1">
                  <a:solidFill>
                    <a:schemeClr val="accent2"/>
                  </a:solidFill>
                  <a:cs typeface="+mn-ea"/>
                  <a:sym typeface="+mn-lt"/>
                </a:rPr>
                <a:t>0</a:t>
              </a:r>
              <a:r>
                <a:rPr lang="en-US" altLang="en-GB" sz="3200" b="1">
                  <a:solidFill>
                    <a:schemeClr val="accent2"/>
                  </a:solidFill>
                  <a:cs typeface="+mn-ea"/>
                  <a:sym typeface="+mn-lt"/>
                </a:rPr>
                <a:t>2</a:t>
              </a:r>
              <a:endParaRPr lang="en-US" altLang="en-GB" sz="3200" b="1">
                <a:solidFill>
                  <a:schemeClr val="accent2"/>
                </a:solidFill>
                <a:cs typeface="+mn-ea"/>
                <a:sym typeface="+mn-lt"/>
              </a:endParaRPr>
            </a:p>
          </p:txBody>
        </p:sp>
      </p:grpSp>
      <p:grpSp>
        <p:nvGrpSpPr>
          <p:cNvPr id="4" name="组合 3"/>
          <p:cNvGrpSpPr/>
          <p:nvPr/>
        </p:nvGrpSpPr>
        <p:grpSpPr>
          <a:xfrm>
            <a:off x="8419465" y="4355998"/>
            <a:ext cx="3629660" cy="1896745"/>
            <a:chOff x="8419465" y="4004310"/>
            <a:chExt cx="3629660" cy="1896745"/>
          </a:xfrm>
        </p:grpSpPr>
        <p:sp>
          <p:nvSpPr>
            <p:cNvPr id="14" name="Google Shape;1267;p40"/>
            <p:cNvSpPr txBox="1"/>
            <p:nvPr/>
          </p:nvSpPr>
          <p:spPr>
            <a:xfrm>
              <a:off x="9033510" y="4004310"/>
              <a:ext cx="2640965" cy="586105"/>
            </a:xfrm>
            <a:prstGeom prst="rect">
              <a:avLst/>
            </a:prstGeom>
            <a:noFill/>
            <a:ln>
              <a:noFill/>
            </a:ln>
          </p:spPr>
          <p:txBody>
            <a:bodyPr spcFirstLastPara="1" wrap="square" lIns="121900" tIns="121900" rIns="121900" bIns="121900" anchor="ctr" anchorCtr="0">
              <a:noAutofit/>
            </a:bodyPr>
            <a:lstStyle/>
            <a:p>
              <a:r>
                <a:rPr lang="zh-CN" altLang="en-US" dirty="0">
                  <a:latin typeface="微软雅黑" panose="020B0503020204020204" pitchFamily="34" charset="-122"/>
                  <a:ea typeface="微软雅黑" panose="020B0503020204020204" pitchFamily="34" charset="-122"/>
                  <a:cs typeface="+mn-ea"/>
                  <a:sym typeface="+mn-lt"/>
                </a:rPr>
                <a:t>支持数据云端存储，提供多终端查询服务</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Google Shape;1274;p40"/>
            <p:cNvSpPr txBox="1"/>
            <p:nvPr/>
          </p:nvSpPr>
          <p:spPr>
            <a:xfrm>
              <a:off x="8419465" y="4107180"/>
              <a:ext cx="820420" cy="382905"/>
            </a:xfrm>
            <a:prstGeom prst="rect">
              <a:avLst/>
            </a:prstGeom>
            <a:noFill/>
            <a:ln>
              <a:noFill/>
            </a:ln>
          </p:spPr>
          <p:txBody>
            <a:bodyPr spcFirstLastPara="1" wrap="square" lIns="121900" tIns="121900" rIns="121900" bIns="121900" anchor="ctr" anchorCtr="0">
              <a:noAutofit/>
            </a:bodyPr>
            <a:lstStyle/>
            <a:p>
              <a:r>
                <a:rPr lang="en-GB" sz="3200" b="1" dirty="0">
                  <a:solidFill>
                    <a:schemeClr val="accent2"/>
                  </a:solidFill>
                  <a:cs typeface="+mn-ea"/>
                  <a:sym typeface="+mn-lt"/>
                </a:rPr>
                <a:t>0</a:t>
              </a:r>
              <a:r>
                <a:rPr lang="en-US" altLang="en-GB" sz="3200" b="1" dirty="0">
                  <a:solidFill>
                    <a:schemeClr val="accent2"/>
                  </a:solidFill>
                  <a:cs typeface="+mn-ea"/>
                  <a:sym typeface="+mn-lt"/>
                </a:rPr>
                <a:t>3</a:t>
              </a:r>
              <a:endParaRPr lang="en-US" altLang="en-GB" sz="3200" b="1" dirty="0">
                <a:solidFill>
                  <a:schemeClr val="accent2"/>
                </a:solidFill>
                <a:cs typeface="+mn-ea"/>
                <a:sym typeface="+mn-lt"/>
              </a:endParaRPr>
            </a:p>
          </p:txBody>
        </p:sp>
        <p:sp>
          <p:nvSpPr>
            <p:cNvPr id="16" name="Google Shape;1271;p40"/>
            <p:cNvSpPr txBox="1"/>
            <p:nvPr/>
          </p:nvSpPr>
          <p:spPr>
            <a:xfrm>
              <a:off x="8455660" y="4384675"/>
              <a:ext cx="3593465" cy="1516380"/>
            </a:xfrm>
            <a:prstGeom prst="rect">
              <a:avLst/>
            </a:prstGeom>
            <a:noFill/>
            <a:ln>
              <a:noFill/>
            </a:ln>
          </p:spPr>
          <p:txBody>
            <a:bodyPr spcFirstLastPara="1" wrap="square" lIns="121900" tIns="121900" rIns="121900" bIns="121900" anchor="ctr" anchorCtr="0">
              <a:noAutofit/>
            </a:bodyPr>
            <a:lstStyle/>
            <a:p>
              <a:pPr marL="285750" indent="-285750" algn="just" fontAlgn="auto">
                <a:lnSpc>
                  <a:spcPct val="130000"/>
                </a:lnSpc>
                <a:buClr>
                  <a:srgbClr val="000000"/>
                </a:buClr>
                <a:buSzPts val="1100"/>
                <a:buFont typeface="Wingdings" panose="05000000000000000000" charset="0"/>
                <a:buChar char="Ø"/>
              </a:pPr>
              <a:r>
                <a:rPr lang="zh-CN" altLang="en-US" sz="1400" dirty="0">
                  <a:solidFill>
                    <a:srgbClr val="000000"/>
                  </a:solidFill>
                  <a:latin typeface="微软雅黑" panose="020B0503020204020204" pitchFamily="34" charset="-122"/>
                  <a:ea typeface="微软雅黑" panose="020B0503020204020204" pitchFamily="34" charset="-122"/>
                  <a:cs typeface="+mn-ea"/>
                  <a:sym typeface="+mn-lt"/>
                </a:rPr>
                <a:t>支持所有数据、台账信息存储在云端，保存期限超过</a:t>
              </a:r>
              <a:r>
                <a:rPr lang="en-US" altLang="zh-CN" sz="1400" dirty="0">
                  <a:solidFill>
                    <a:srgbClr val="000000"/>
                  </a:solidFill>
                  <a:latin typeface="微软雅黑" panose="020B0503020204020204" pitchFamily="34" charset="-122"/>
                  <a:ea typeface="微软雅黑" panose="020B0503020204020204" pitchFamily="34" charset="-122"/>
                  <a:cs typeface="+mn-ea"/>
                  <a:sym typeface="+mn-lt"/>
                </a:rPr>
                <a:t>5</a:t>
              </a:r>
              <a:r>
                <a:rPr lang="zh-CN" altLang="en-US" sz="1400" dirty="0">
                  <a:solidFill>
                    <a:srgbClr val="000000"/>
                  </a:solidFill>
                  <a:latin typeface="微软雅黑" panose="020B0503020204020204" pitchFamily="34" charset="-122"/>
                  <a:ea typeface="微软雅黑" panose="020B0503020204020204" pitchFamily="34" charset="-122"/>
                  <a:cs typeface="+mn-ea"/>
                  <a:sym typeface="+mn-lt"/>
                </a:rPr>
                <a:t>年；</a:t>
              </a:r>
              <a:endParaRPr lang="zh-CN" altLang="en-US" sz="1400" dirty="0">
                <a:solidFill>
                  <a:srgbClr val="000000"/>
                </a:solidFill>
                <a:latin typeface="微软雅黑" panose="020B0503020204020204" pitchFamily="34" charset="-122"/>
                <a:ea typeface="微软雅黑" panose="020B0503020204020204" pitchFamily="34" charset="-122"/>
                <a:cs typeface="+mn-ea"/>
                <a:sym typeface="+mn-lt"/>
              </a:endParaRPr>
            </a:p>
            <a:p>
              <a:pPr marL="285750" indent="-285750" algn="just" fontAlgn="auto">
                <a:lnSpc>
                  <a:spcPct val="130000"/>
                </a:lnSpc>
                <a:buClr>
                  <a:srgbClr val="000000"/>
                </a:buClr>
                <a:buSzPts val="1100"/>
                <a:buFont typeface="Wingdings" panose="05000000000000000000" charset="0"/>
                <a:buChar char="Ø"/>
              </a:pPr>
              <a:r>
                <a:rPr lang="zh-CN" altLang="en-US" sz="1400" dirty="0">
                  <a:solidFill>
                    <a:srgbClr val="000000"/>
                  </a:solidFill>
                  <a:latin typeface="微软雅黑" panose="020B0503020204020204" pitchFamily="34" charset="-122"/>
                  <a:ea typeface="微软雅黑" panose="020B0503020204020204" pitchFamily="34" charset="-122"/>
                  <a:cs typeface="+mn-ea"/>
                  <a:sym typeface="+mn-lt"/>
                </a:rPr>
                <a:t>支持从现场端、手机端和网页端上查询</a:t>
              </a:r>
              <a:endParaRPr lang="zh-CN" altLang="en-US" sz="1400" dirty="0">
                <a:solidFill>
                  <a:srgbClr val="000000"/>
                </a:solidFill>
                <a:latin typeface="微软雅黑" panose="020B0503020204020204" pitchFamily="34" charset="-122"/>
                <a:ea typeface="微软雅黑" panose="020B0503020204020204" pitchFamily="34" charset="-122"/>
                <a:cs typeface="+mn-ea"/>
                <a:sym typeface="+mn-lt"/>
              </a:endParaRPr>
            </a:p>
          </p:txBody>
        </p:sp>
      </p:grpSp>
      <p:pic>
        <p:nvPicPr>
          <p:cNvPr id="3" name="图片 2"/>
          <p:cNvPicPr>
            <a:picLocks noChangeAspect="1"/>
          </p:cNvPicPr>
          <p:nvPr>
            <p:custDataLst>
              <p:tags r:id="rId3"/>
            </p:custDataLst>
          </p:nvPr>
        </p:nvPicPr>
        <p:blipFill>
          <a:blip r:embed="rId4"/>
          <a:stretch>
            <a:fillRect/>
          </a:stretch>
        </p:blipFill>
        <p:spPr>
          <a:xfrm>
            <a:off x="385445" y="1513467"/>
            <a:ext cx="7734300" cy="2447925"/>
          </a:xfrm>
          <a:prstGeom prst="rect">
            <a:avLst/>
          </a:prstGeom>
          <a:solidFill>
            <a:schemeClr val="bg1"/>
          </a:solidFill>
        </p:spPr>
      </p:pic>
      <p:sp>
        <p:nvSpPr>
          <p:cNvPr id="70" name="标题 3"/>
          <p:cNvSpPr/>
          <p:nvPr>
            <p:custDataLst>
              <p:tags r:id="rId5"/>
            </p:custDataLst>
          </p:nvPr>
        </p:nvSpPr>
        <p:spPr>
          <a:xfrm>
            <a:off x="633730" y="953770"/>
            <a:ext cx="1514475"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en-US" altLang="zh-CN" sz="2400">
                <a:solidFill>
                  <a:schemeClr val="tx1"/>
                </a:solidFill>
                <a:effectLst/>
                <a:latin typeface="微软雅黑" panose="020B0503020204020204" pitchFamily="34" charset="-122"/>
                <a:ea typeface="微软雅黑" panose="020B0503020204020204" pitchFamily="34" charset="-122"/>
              </a:rPr>
              <a:t>系统</a:t>
            </a:r>
            <a:r>
              <a:rPr sz="2400">
                <a:solidFill>
                  <a:schemeClr val="tx1"/>
                </a:solidFill>
                <a:effectLst/>
                <a:latin typeface="微软雅黑" panose="020B0503020204020204" pitchFamily="34" charset="-122"/>
                <a:ea typeface="微软雅黑" panose="020B0503020204020204" pitchFamily="34" charset="-122"/>
              </a:rPr>
              <a:t>功能</a:t>
            </a:r>
            <a:endParaRPr sz="2400">
              <a:solidFill>
                <a:schemeClr val="tx1"/>
              </a:solidFill>
              <a:effectLst/>
              <a:latin typeface="微软雅黑" panose="020B0503020204020204" pitchFamily="34" charset="-122"/>
              <a:ea typeface="微软雅黑" panose="020B0503020204020204" pitchFamily="34" charset="-122"/>
            </a:endParaRPr>
          </a:p>
        </p:txBody>
      </p:sp>
      <p:pic>
        <p:nvPicPr>
          <p:cNvPr id="5" name="图片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8484235" y="2432662"/>
            <a:ext cx="926575" cy="1491993"/>
          </a:xfrm>
          <a:prstGeom prst="rect">
            <a:avLst/>
          </a:prstGeom>
          <a:noFill/>
        </p:spPr>
      </p:pic>
      <p:pic>
        <p:nvPicPr>
          <p:cNvPr id="20" name="图片 19"/>
          <p:cNvPicPr>
            <a:picLocks noChangeAspect="1" noChangeArrowheads="1"/>
          </p:cNvPicPr>
          <p:nvPr/>
        </p:nvPicPr>
        <p:blipFill>
          <a:blip r:embed="rId7" cstate="print">
            <a:extLst>
              <a:ext uri="{28A0092B-C50C-407E-A947-70E740481C1C}">
                <a14:useLocalDpi xmlns:a14="http://schemas.microsoft.com/office/drawing/2010/main" val="0"/>
              </a:ext>
            </a:extLst>
          </a:blip>
          <a:srcRect l="20768" t="16253" r="23248" b="16162"/>
          <a:stretch>
            <a:fillRect/>
          </a:stretch>
        </p:blipFill>
        <p:spPr>
          <a:xfrm>
            <a:off x="10862857" y="2465926"/>
            <a:ext cx="926838" cy="1491993"/>
          </a:xfrm>
          <a:prstGeom prst="rect">
            <a:avLst/>
          </a:prstGeom>
          <a:noFill/>
          <a:ln>
            <a:noFill/>
          </a:ln>
        </p:spPr>
      </p:pic>
    </p:spTree>
    <p:custDataLst>
      <p:tags r:id="rId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47586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三、产品优势</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0" name="标题 3"/>
          <p:cNvSpPr/>
          <p:nvPr>
            <p:custDataLst>
              <p:tags r:id="rId1"/>
            </p:custDataLst>
          </p:nvPr>
        </p:nvSpPr>
        <p:spPr>
          <a:xfrm>
            <a:off x="633730" y="953770"/>
            <a:ext cx="2069277"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zh-CN" altLang="en-US" sz="2400" dirty="0">
                <a:solidFill>
                  <a:schemeClr val="tx1"/>
                </a:solidFill>
                <a:latin typeface="微软雅黑" panose="020B0503020204020204" pitchFamily="34" charset="-122"/>
                <a:ea typeface="微软雅黑" panose="020B0503020204020204" pitchFamily="34" charset="-122"/>
              </a:rPr>
              <a:t>节约换炭成本</a:t>
            </a:r>
            <a:endParaRPr sz="2400" dirty="0">
              <a:solidFill>
                <a:schemeClr val="tx1"/>
              </a:solidFill>
              <a:effectLst/>
              <a:latin typeface="微软雅黑" panose="020B0503020204020204" pitchFamily="34" charset="-122"/>
              <a:ea typeface="微软雅黑" panose="020B0503020204020204" pitchFamily="34" charset="-122"/>
            </a:endParaRPr>
          </a:p>
        </p:txBody>
      </p:sp>
      <p:sp>
        <p:nvSpPr>
          <p:cNvPr id="18" name="koppt-圆角矩形"/>
          <p:cNvSpPr/>
          <p:nvPr/>
        </p:nvSpPr>
        <p:spPr>
          <a:xfrm>
            <a:off x="813916" y="1693471"/>
            <a:ext cx="3885613" cy="452096"/>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1479" tIns="40740" rIns="81479" bIns="4074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latin typeface="微软雅黑" panose="020B0503020204020204" pitchFamily="34" charset="-122"/>
                <a:ea typeface="微软雅黑" panose="020B0503020204020204" pitchFamily="34" charset="-122"/>
              </a:rPr>
              <a:t>按照监控显示寿命换炭</a:t>
            </a:r>
            <a:endParaRPr lang="zh-CN" altLang="en-US" sz="2400" dirty="0">
              <a:latin typeface="微软雅黑" panose="020B0503020204020204" pitchFamily="34" charset="-122"/>
              <a:ea typeface="微软雅黑" panose="020B0503020204020204" pitchFamily="34" charset="-122"/>
            </a:endParaRPr>
          </a:p>
        </p:txBody>
      </p:sp>
      <p:cxnSp>
        <p:nvCxnSpPr>
          <p:cNvPr id="23" name="koppt-线条"/>
          <p:cNvCxnSpPr>
            <a:stCxn id="45" idx="2"/>
          </p:cNvCxnSpPr>
          <p:nvPr/>
        </p:nvCxnSpPr>
        <p:spPr bwMode="auto">
          <a:xfrm>
            <a:off x="5937028" y="5056258"/>
            <a:ext cx="0" cy="511105"/>
          </a:xfrm>
          <a:prstGeom prst="line">
            <a:avLst/>
          </a:prstGeom>
          <a:solidFill>
            <a:schemeClr val="accent1"/>
          </a:solidFill>
          <a:ln w="38100" cap="flat" cmpd="sng" algn="ctr">
            <a:solidFill>
              <a:srgbClr val="D9D9D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koppt-圆形"/>
          <p:cNvSpPr/>
          <p:nvPr/>
        </p:nvSpPr>
        <p:spPr bwMode="auto">
          <a:xfrm>
            <a:off x="5390952" y="1660166"/>
            <a:ext cx="1092152" cy="1092468"/>
          </a:xfrm>
          <a:prstGeom prst="ellipse">
            <a:avLst/>
          </a:prstGeom>
          <a:solidFill>
            <a:srgbClr val="F2F2F2"/>
          </a:solidFill>
          <a:ln w="34925">
            <a:solidFill>
              <a:schemeClr val="bg1"/>
            </a:solid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sz="1735">
              <a:solidFill>
                <a:srgbClr val="A6A6A6"/>
              </a:solidFill>
            </a:endParaRPr>
          </a:p>
        </p:txBody>
      </p:sp>
      <p:sp>
        <p:nvSpPr>
          <p:cNvPr id="27" name="koppt-文本框"/>
          <p:cNvSpPr txBox="1"/>
          <p:nvPr/>
        </p:nvSpPr>
        <p:spPr>
          <a:xfrm>
            <a:off x="1175285" y="2473813"/>
            <a:ext cx="3637945" cy="905182"/>
          </a:xfrm>
          <a:prstGeom prst="rect">
            <a:avLst/>
          </a:prstGeom>
          <a:noFill/>
        </p:spPr>
        <p:txBody>
          <a:bodyPr wrap="square" lIns="121917" tIns="60959" rIns="121917" bIns="609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dirty="0">
                <a:solidFill>
                  <a:schemeClr val="tx2"/>
                </a:solidFill>
                <a:latin typeface="+mj-ea"/>
              </a:rPr>
              <a:t>系统内置智能算法计算活性炭实际使用情况</a:t>
            </a:r>
            <a:endParaRPr lang="zh-CN" altLang="en-US" dirty="0">
              <a:solidFill>
                <a:schemeClr val="tx2"/>
              </a:solidFill>
              <a:latin typeface="+mj-ea"/>
            </a:endParaRPr>
          </a:p>
        </p:txBody>
      </p:sp>
      <p:sp>
        <p:nvSpPr>
          <p:cNvPr id="28" name="koppt-文本框"/>
          <p:cNvSpPr txBox="1"/>
          <p:nvPr/>
        </p:nvSpPr>
        <p:spPr>
          <a:xfrm>
            <a:off x="7014452" y="2254738"/>
            <a:ext cx="3885610" cy="1320681"/>
          </a:xfrm>
          <a:prstGeom prst="rect">
            <a:avLst/>
          </a:prstGeom>
          <a:noFill/>
        </p:spPr>
        <p:txBody>
          <a:bodyPr wrap="square" lIns="121917" tIns="60959" rIns="121917" bIns="609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tx2"/>
                </a:solidFill>
                <a:latin typeface="+mj-ea"/>
                <a:ea typeface="+mj-ea"/>
              </a:rPr>
              <a:t>按照</a:t>
            </a:r>
            <a:r>
              <a:rPr lang="en-US" altLang="zh-CN" dirty="0">
                <a:solidFill>
                  <a:schemeClr val="tx2"/>
                </a:solidFill>
                <a:latin typeface="+mj-ea"/>
                <a:ea typeface="+mj-ea"/>
              </a:rPr>
              <a:t>《</a:t>
            </a:r>
            <a:r>
              <a:rPr lang="zh-CN" altLang="en-US" dirty="0">
                <a:solidFill>
                  <a:schemeClr val="tx2"/>
                </a:solidFill>
                <a:latin typeface="+mj-ea"/>
                <a:ea typeface="+mj-ea"/>
              </a:rPr>
              <a:t>杭州市</a:t>
            </a:r>
            <a:r>
              <a:rPr lang="en-US" altLang="zh-CN" dirty="0">
                <a:solidFill>
                  <a:schemeClr val="tx2"/>
                </a:solidFill>
                <a:latin typeface="+mj-ea"/>
                <a:ea typeface="+mj-ea"/>
              </a:rPr>
              <a:t>VOCs</a:t>
            </a:r>
            <a:r>
              <a:rPr lang="zh-CN" altLang="en-US" dirty="0">
                <a:solidFill>
                  <a:schemeClr val="tx2"/>
                </a:solidFill>
                <a:latin typeface="+mj-ea"/>
                <a:ea typeface="+mj-ea"/>
              </a:rPr>
              <a:t>废气治理活性炭吸附处理装置建设和使用技术要求</a:t>
            </a:r>
            <a:r>
              <a:rPr lang="en-US" altLang="zh-CN" dirty="0">
                <a:solidFill>
                  <a:schemeClr val="tx2"/>
                </a:solidFill>
                <a:latin typeface="+mj-ea"/>
                <a:ea typeface="+mj-ea"/>
              </a:rPr>
              <a:t>》</a:t>
            </a:r>
            <a:r>
              <a:rPr lang="zh-CN" altLang="en-US" dirty="0">
                <a:solidFill>
                  <a:schemeClr val="tx2"/>
                </a:solidFill>
                <a:latin typeface="+mj-ea"/>
                <a:ea typeface="+mj-ea"/>
              </a:rPr>
              <a:t>文件要求</a:t>
            </a:r>
            <a:endParaRPr lang="zh-CN" altLang="en-US" dirty="0">
              <a:solidFill>
                <a:schemeClr val="tx2"/>
              </a:solidFill>
              <a:latin typeface="+mj-ea"/>
              <a:ea typeface="+mj-ea"/>
            </a:endParaRPr>
          </a:p>
        </p:txBody>
      </p:sp>
      <p:sp>
        <p:nvSpPr>
          <p:cNvPr id="30" name="koppt-矩形"/>
          <p:cNvSpPr/>
          <p:nvPr/>
        </p:nvSpPr>
        <p:spPr bwMode="auto">
          <a:xfrm>
            <a:off x="1476375" y="3744696"/>
            <a:ext cx="3188172" cy="352983"/>
          </a:xfrm>
          <a:prstGeom prst="rect">
            <a:avLst/>
          </a:prstGeom>
          <a:solidFill>
            <a:schemeClr val="accent1"/>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zh-CN" altLang="en-US" sz="1735" dirty="0"/>
              <a:t>排放浓度低的企业可减少次数</a:t>
            </a:r>
            <a:endParaRPr lang="zh-CN" altLang="en-US" sz="1735" dirty="0"/>
          </a:p>
        </p:txBody>
      </p:sp>
      <p:sp>
        <p:nvSpPr>
          <p:cNvPr id="31" name="koppt-矩形"/>
          <p:cNvSpPr/>
          <p:nvPr/>
        </p:nvSpPr>
        <p:spPr bwMode="auto">
          <a:xfrm>
            <a:off x="2200275" y="4189305"/>
            <a:ext cx="2464272" cy="352983"/>
          </a:xfrm>
          <a:prstGeom prst="rect">
            <a:avLst/>
          </a:prstGeom>
          <a:solidFill>
            <a:schemeClr val="accent1"/>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zh-CN" altLang="en-US" sz="1735" dirty="0"/>
              <a:t>至吸附完全饱和再更换</a:t>
            </a:r>
            <a:endParaRPr lang="zh-CN" altLang="en-US" sz="1735" dirty="0"/>
          </a:p>
        </p:txBody>
      </p:sp>
      <p:sp>
        <p:nvSpPr>
          <p:cNvPr id="32" name="koppt-矩形"/>
          <p:cNvSpPr/>
          <p:nvPr/>
        </p:nvSpPr>
        <p:spPr bwMode="auto">
          <a:xfrm>
            <a:off x="3028950" y="4684725"/>
            <a:ext cx="1635601" cy="352983"/>
          </a:xfrm>
          <a:prstGeom prst="rect">
            <a:avLst/>
          </a:prstGeom>
          <a:solidFill>
            <a:schemeClr val="accent1"/>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zh-CN" altLang="en-US" sz="1735" dirty="0"/>
              <a:t>大幅降低成本</a:t>
            </a:r>
            <a:endParaRPr lang="zh-CN" altLang="en-US" sz="1735" dirty="0"/>
          </a:p>
        </p:txBody>
      </p:sp>
      <p:sp>
        <p:nvSpPr>
          <p:cNvPr id="34" name="koppt-矩形"/>
          <p:cNvSpPr/>
          <p:nvPr/>
        </p:nvSpPr>
        <p:spPr bwMode="auto">
          <a:xfrm>
            <a:off x="7157230" y="3716121"/>
            <a:ext cx="1043795" cy="352983"/>
          </a:xfrm>
          <a:prstGeom prst="rect">
            <a:avLst/>
          </a:prstGeom>
          <a:solidFill>
            <a:schemeClr val="accent1">
              <a:lumMod val="60000"/>
              <a:lumOff val="40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735" dirty="0"/>
              <a:t>至少</a:t>
            </a:r>
            <a:r>
              <a:rPr lang="en-US" altLang="zh-CN" sz="1735" dirty="0"/>
              <a:t>4</a:t>
            </a:r>
            <a:r>
              <a:rPr lang="zh-CN" altLang="en-US" sz="1735" dirty="0"/>
              <a:t>次</a:t>
            </a:r>
            <a:endParaRPr lang="zh-CN" altLang="en-US" sz="1735" dirty="0"/>
          </a:p>
        </p:txBody>
      </p:sp>
      <p:sp>
        <p:nvSpPr>
          <p:cNvPr id="35" name="koppt-矩形"/>
          <p:cNvSpPr/>
          <p:nvPr/>
        </p:nvSpPr>
        <p:spPr bwMode="auto">
          <a:xfrm>
            <a:off x="7169274" y="4160730"/>
            <a:ext cx="2460501" cy="352983"/>
          </a:xfrm>
          <a:prstGeom prst="rect">
            <a:avLst/>
          </a:prstGeom>
          <a:solidFill>
            <a:schemeClr val="accent1">
              <a:lumMod val="60000"/>
              <a:lumOff val="40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735" dirty="0"/>
              <a:t>未完全吸附饱和即更换</a:t>
            </a:r>
            <a:endParaRPr lang="zh-CN" altLang="en-US" sz="1735" dirty="0"/>
          </a:p>
        </p:txBody>
      </p:sp>
      <p:sp>
        <p:nvSpPr>
          <p:cNvPr id="36" name="koppt-矩形"/>
          <p:cNvSpPr/>
          <p:nvPr/>
        </p:nvSpPr>
        <p:spPr bwMode="auto">
          <a:xfrm>
            <a:off x="7169275" y="4656150"/>
            <a:ext cx="1136525" cy="352983"/>
          </a:xfrm>
          <a:prstGeom prst="rect">
            <a:avLst/>
          </a:prstGeom>
          <a:solidFill>
            <a:schemeClr val="accent1">
              <a:lumMod val="60000"/>
              <a:lumOff val="40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735" dirty="0"/>
              <a:t>费用高昂</a:t>
            </a:r>
            <a:endParaRPr lang="zh-CN" altLang="en-US" sz="1735" dirty="0"/>
          </a:p>
        </p:txBody>
      </p:sp>
      <p:sp>
        <p:nvSpPr>
          <p:cNvPr id="38" name="VS"/>
          <p:cNvSpPr txBox="1"/>
          <p:nvPr/>
        </p:nvSpPr>
        <p:spPr>
          <a:xfrm>
            <a:off x="5539807" y="1898625"/>
            <a:ext cx="794442" cy="615551"/>
          </a:xfrm>
          <a:prstGeom prst="rect">
            <a:avLst/>
          </a:prstGeom>
          <a:noFill/>
        </p:spPr>
        <p:txBody>
          <a:bodyPr wrap="none" lIns="121917" tIns="60959" rIns="121917" bIns="609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A6A6A6"/>
                </a:solidFill>
              </a:rPr>
              <a:t>VS</a:t>
            </a:r>
            <a:endParaRPr lang="zh-CN" altLang="en-US" sz="3200" b="1" dirty="0">
              <a:solidFill>
                <a:srgbClr val="A6A6A6"/>
              </a:solidFill>
            </a:endParaRPr>
          </a:p>
        </p:txBody>
      </p:sp>
      <p:sp>
        <p:nvSpPr>
          <p:cNvPr id="39" name="koppt-圆角矩形"/>
          <p:cNvSpPr/>
          <p:nvPr/>
        </p:nvSpPr>
        <p:spPr>
          <a:xfrm>
            <a:off x="7060827" y="1693471"/>
            <a:ext cx="3885613" cy="452096"/>
          </a:xfrm>
          <a:prstGeom prst="round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1479" tIns="40740" rIns="81479" bIns="40740"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latin typeface="微软雅黑" panose="020B0503020204020204" pitchFamily="34" charset="-122"/>
                <a:ea typeface="微软雅黑" panose="020B0503020204020204" pitchFamily="34" charset="-122"/>
              </a:rPr>
              <a:t>按照</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个月</a:t>
            </a:r>
            <a:r>
              <a:rPr lang="en-US" altLang="zh-CN" sz="2400" dirty="0">
                <a:latin typeface="微软雅黑" panose="020B0503020204020204" pitchFamily="34" charset="-122"/>
                <a:ea typeface="微软雅黑" panose="020B0503020204020204" pitchFamily="34" charset="-122"/>
              </a:rPr>
              <a:t>/500</a:t>
            </a:r>
            <a:r>
              <a:rPr lang="zh-CN" altLang="en-US" sz="2400" dirty="0">
                <a:latin typeface="微软雅黑" panose="020B0503020204020204" pitchFamily="34" charset="-122"/>
                <a:ea typeface="微软雅黑" panose="020B0503020204020204" pitchFamily="34" charset="-122"/>
              </a:rPr>
              <a:t>小时换炭</a:t>
            </a:r>
            <a:endParaRPr lang="zh-CN" altLang="en-US" sz="2400" dirty="0">
              <a:latin typeface="微软雅黑" panose="020B0503020204020204" pitchFamily="34" charset="-122"/>
              <a:ea typeface="微软雅黑" panose="020B0503020204020204" pitchFamily="34" charset="-122"/>
            </a:endParaRPr>
          </a:p>
        </p:txBody>
      </p:sp>
      <p:sp>
        <p:nvSpPr>
          <p:cNvPr id="43" name="VS"/>
          <p:cNvSpPr txBox="1"/>
          <p:nvPr/>
        </p:nvSpPr>
        <p:spPr>
          <a:xfrm>
            <a:off x="5329405" y="3692558"/>
            <a:ext cx="1215246" cy="400108"/>
          </a:xfrm>
          <a:prstGeom prst="rect">
            <a:avLst/>
          </a:prstGeom>
          <a:noFill/>
        </p:spPr>
        <p:txBody>
          <a:bodyPr wrap="square" lIns="121917" tIns="60959" rIns="121917" bIns="609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A6A6A6"/>
                </a:solidFill>
              </a:rPr>
              <a:t>换炭次数</a:t>
            </a:r>
            <a:endParaRPr lang="zh-CN" altLang="en-US" b="1" dirty="0">
              <a:solidFill>
                <a:srgbClr val="A6A6A6"/>
              </a:solidFill>
            </a:endParaRPr>
          </a:p>
        </p:txBody>
      </p:sp>
      <p:sp>
        <p:nvSpPr>
          <p:cNvPr id="44" name="VS"/>
          <p:cNvSpPr txBox="1"/>
          <p:nvPr/>
        </p:nvSpPr>
        <p:spPr>
          <a:xfrm>
            <a:off x="5329405" y="4189305"/>
            <a:ext cx="1215246" cy="400108"/>
          </a:xfrm>
          <a:prstGeom prst="rect">
            <a:avLst/>
          </a:prstGeom>
          <a:noFill/>
        </p:spPr>
        <p:txBody>
          <a:bodyPr wrap="square" lIns="121917" tIns="60959" rIns="121917" bIns="609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A6A6A6"/>
                </a:solidFill>
              </a:rPr>
              <a:t>用炭情况</a:t>
            </a:r>
            <a:endParaRPr lang="zh-CN" altLang="en-US" b="1" dirty="0">
              <a:solidFill>
                <a:srgbClr val="A6A6A6"/>
              </a:solidFill>
            </a:endParaRPr>
          </a:p>
        </p:txBody>
      </p:sp>
      <p:sp>
        <p:nvSpPr>
          <p:cNvPr id="45" name="VS"/>
          <p:cNvSpPr txBox="1"/>
          <p:nvPr/>
        </p:nvSpPr>
        <p:spPr>
          <a:xfrm>
            <a:off x="5329405" y="4656150"/>
            <a:ext cx="1215246" cy="400108"/>
          </a:xfrm>
          <a:prstGeom prst="rect">
            <a:avLst/>
          </a:prstGeom>
          <a:noFill/>
        </p:spPr>
        <p:txBody>
          <a:bodyPr wrap="square" lIns="121917" tIns="60959" rIns="121917" bIns="609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A6A6A6"/>
                </a:solidFill>
              </a:rPr>
              <a:t>使用成本</a:t>
            </a:r>
            <a:endParaRPr lang="zh-CN" altLang="en-US" b="1" dirty="0">
              <a:solidFill>
                <a:srgbClr val="A6A6A6"/>
              </a:solidFill>
            </a:endParaRPr>
          </a:p>
        </p:txBody>
      </p:sp>
      <p:cxnSp>
        <p:nvCxnSpPr>
          <p:cNvPr id="47" name="koppt-线条"/>
          <p:cNvCxnSpPr>
            <a:stCxn id="24" idx="4"/>
            <a:endCxn id="43" idx="0"/>
          </p:cNvCxnSpPr>
          <p:nvPr/>
        </p:nvCxnSpPr>
        <p:spPr bwMode="auto">
          <a:xfrm>
            <a:off x="5937028" y="2752634"/>
            <a:ext cx="0" cy="939924"/>
          </a:xfrm>
          <a:prstGeom prst="line">
            <a:avLst/>
          </a:prstGeom>
          <a:solidFill>
            <a:schemeClr val="accent1"/>
          </a:solidFill>
          <a:ln w="38100" cap="flat" cmpd="sng" algn="ctr">
            <a:solidFill>
              <a:srgbClr val="D9D9D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47586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三、产品优势</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0" name="标题 3"/>
          <p:cNvSpPr/>
          <p:nvPr>
            <p:custDataLst>
              <p:tags r:id="rId1"/>
            </p:custDataLst>
          </p:nvPr>
        </p:nvSpPr>
        <p:spPr>
          <a:xfrm>
            <a:off x="633730" y="953770"/>
            <a:ext cx="2069277"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zh-CN" altLang="en-US" sz="2400" dirty="0">
                <a:solidFill>
                  <a:schemeClr val="tx1"/>
                </a:solidFill>
                <a:latin typeface="微软雅黑" panose="020B0503020204020204" pitchFamily="34" charset="-122"/>
                <a:ea typeface="微软雅黑" panose="020B0503020204020204" pitchFamily="34" charset="-122"/>
              </a:rPr>
              <a:t>节约人工成本</a:t>
            </a:r>
            <a:endParaRPr sz="2400" dirty="0">
              <a:solidFill>
                <a:schemeClr val="tx1"/>
              </a:solidFill>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769194" y="2059944"/>
            <a:ext cx="2016000" cy="3910432"/>
          </a:xfrm>
          <a:prstGeom prst="rect">
            <a:avLst/>
          </a:prstGeom>
        </p:spPr>
      </p:pic>
      <p:pic>
        <p:nvPicPr>
          <p:cNvPr id="5" name="图片 4"/>
          <p:cNvPicPr>
            <a:picLocks noChangeAspect="1"/>
          </p:cNvPicPr>
          <p:nvPr/>
        </p:nvPicPr>
        <p:blipFill>
          <a:blip r:embed="rId3"/>
          <a:stretch>
            <a:fillRect/>
          </a:stretch>
        </p:blipFill>
        <p:spPr>
          <a:xfrm>
            <a:off x="2190796" y="2434487"/>
            <a:ext cx="2016000" cy="3910452"/>
          </a:xfrm>
          <a:prstGeom prst="rect">
            <a:avLst/>
          </a:prstGeom>
        </p:spPr>
      </p:pic>
      <p:pic>
        <p:nvPicPr>
          <p:cNvPr id="8" name="图片 7"/>
          <p:cNvPicPr>
            <a:picLocks noChangeAspect="1"/>
          </p:cNvPicPr>
          <p:nvPr/>
        </p:nvPicPr>
        <p:blipFill>
          <a:blip r:embed="rId4"/>
          <a:srcRect l="13048"/>
          <a:stretch>
            <a:fillRect/>
          </a:stretch>
        </p:blipFill>
        <p:spPr>
          <a:xfrm>
            <a:off x="5005437" y="2434487"/>
            <a:ext cx="4767974" cy="2736000"/>
          </a:xfrm>
          <a:prstGeom prst="rect">
            <a:avLst/>
          </a:prstGeom>
        </p:spPr>
      </p:pic>
      <p:pic>
        <p:nvPicPr>
          <p:cNvPr id="10" name="图片 9"/>
          <p:cNvPicPr>
            <a:picLocks noChangeAspect="1"/>
          </p:cNvPicPr>
          <p:nvPr/>
        </p:nvPicPr>
        <p:blipFill>
          <a:blip r:embed="rId5"/>
          <a:srcRect l="13071"/>
          <a:stretch>
            <a:fillRect/>
          </a:stretch>
        </p:blipFill>
        <p:spPr>
          <a:xfrm>
            <a:off x="5356529" y="3025916"/>
            <a:ext cx="4766735" cy="2736000"/>
          </a:xfrm>
          <a:prstGeom prst="rect">
            <a:avLst/>
          </a:prstGeom>
        </p:spPr>
      </p:pic>
      <p:sp>
        <p:nvSpPr>
          <p:cNvPr id="12" name="文本框 11"/>
          <p:cNvSpPr txBox="1"/>
          <p:nvPr/>
        </p:nvSpPr>
        <p:spPr>
          <a:xfrm>
            <a:off x="633729" y="1464812"/>
            <a:ext cx="10017523" cy="417358"/>
          </a:xfrm>
          <a:prstGeom prst="rect">
            <a:avLst/>
          </a:prstGeom>
          <a:noFill/>
        </p:spPr>
        <p:txBody>
          <a:bodyPr wrap="square">
            <a:spAutoFit/>
          </a:bodyPr>
          <a:lstStyle/>
          <a:p>
            <a:pPr marR="0" lvl="0" defTabSz="914400" eaLnBrk="1" fontAlgn="auto" hangingPunct="1">
              <a:lnSpc>
                <a:spcPct val="130000"/>
              </a:lnSpc>
              <a:spcBef>
                <a:spcPts val="0"/>
              </a:spcBef>
              <a:spcAft>
                <a:spcPts val="0"/>
              </a:spcAft>
              <a:buClrTx/>
              <a:buSzTx/>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自动生成完整、规范化的电子台账，提升企业管理效能，减少纸质材料浪费。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 </a:t>
            </a:r>
            <a:endParaRPr kumimoji="0" lang="zh-CN" altLang="en-US" sz="18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247586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三、产品优势</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0" name="标题 3"/>
          <p:cNvSpPr/>
          <p:nvPr>
            <p:custDataLst>
              <p:tags r:id="rId1"/>
            </p:custDataLst>
          </p:nvPr>
        </p:nvSpPr>
        <p:spPr>
          <a:xfrm>
            <a:off x="633730" y="953770"/>
            <a:ext cx="2069277"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zh-CN" altLang="en-US" sz="2400" dirty="0">
                <a:solidFill>
                  <a:schemeClr val="tx1"/>
                </a:solidFill>
                <a:latin typeface="微软雅黑" panose="020B0503020204020204" pitchFamily="34" charset="-122"/>
                <a:ea typeface="微软雅黑" panose="020B0503020204020204" pitchFamily="34" charset="-122"/>
              </a:rPr>
              <a:t>节约人工成本</a:t>
            </a:r>
            <a:endParaRPr sz="2400" dirty="0">
              <a:solidFill>
                <a:schemeClr val="tx1"/>
              </a:solidFill>
              <a:effectLst/>
              <a:latin typeface="微软雅黑" panose="020B0503020204020204" pitchFamily="34" charset="-122"/>
              <a:ea typeface="微软雅黑" panose="020B0503020204020204" pitchFamily="34" charset="-122"/>
            </a:endParaRPr>
          </a:p>
        </p:txBody>
      </p:sp>
      <p:sp>
        <p:nvSpPr>
          <p:cNvPr id="7" name="矩形 6"/>
          <p:cNvSpPr/>
          <p:nvPr/>
        </p:nvSpPr>
        <p:spPr>
          <a:xfrm>
            <a:off x="553085" y="2042160"/>
            <a:ext cx="3375660" cy="737235"/>
          </a:xfrm>
          <a:prstGeom prst="rect">
            <a:avLst/>
          </a:prstGeom>
          <a:effectLst>
            <a:softEdge rad="139700"/>
          </a:effectLst>
        </p:spPr>
        <p:txBody>
          <a:bodyPr wrap="square">
            <a:spAutoFit/>
          </a:bodyPr>
          <a:p>
            <a:pPr marL="285750" indent="-285750" algn="just">
              <a:lnSpc>
                <a:spcPct val="150000"/>
              </a:lnSpc>
              <a:buFont typeface="Arial" panose="020B0604020202020204" pitchFamily="34" charset="0"/>
              <a:buChar char="•"/>
            </a:pPr>
            <a:r>
              <a:rPr lang="zh-CN" altLang="en-US" sz="1400" dirty="0">
                <a:ea typeface="微软雅黑" panose="020B0503020204020204" pitchFamily="34" charset="-122"/>
              </a:rPr>
              <a:t>系统</a:t>
            </a:r>
            <a:r>
              <a:rPr lang="zh-CN" altLang="en-US" sz="1400" dirty="0">
                <a:ea typeface="微软雅黑" panose="020B0503020204020204" pitchFamily="34" charset="-122"/>
              </a:rPr>
              <a:t>直接将数据推送至环保码平台，企业免于手动</a:t>
            </a:r>
            <a:r>
              <a:rPr lang="zh-CN" altLang="en-US" sz="1400" dirty="0">
                <a:ea typeface="微软雅黑" panose="020B0503020204020204" pitchFamily="34" charset="-122"/>
              </a:rPr>
              <a:t>填报</a:t>
            </a:r>
            <a:endParaRPr lang="zh-CN" altLang="en-US" sz="1400" dirty="0">
              <a:ea typeface="微软雅黑" panose="020B0503020204020204" pitchFamily="34" charset="-122"/>
            </a:endParaRPr>
          </a:p>
        </p:txBody>
      </p:sp>
      <p:pic>
        <p:nvPicPr>
          <p:cNvPr id="9" name="图片 8" descr="微信图片_20240709134253"/>
          <p:cNvPicPr/>
          <p:nvPr>
            <p:custDataLst>
              <p:tags r:id="rId2"/>
            </p:custDataLst>
          </p:nvPr>
        </p:nvPicPr>
        <p:blipFill>
          <a:blip r:embed="rId3"/>
          <a:stretch>
            <a:fillRect/>
          </a:stretch>
        </p:blipFill>
        <p:spPr>
          <a:xfrm>
            <a:off x="4234180" y="1374775"/>
            <a:ext cx="7350125" cy="4472305"/>
          </a:xfrm>
          <a:prstGeom prst="rect">
            <a:avLst/>
          </a:prstGeom>
        </p:spPr>
      </p:pic>
      <p:sp>
        <p:nvSpPr>
          <p:cNvPr id="4" name="矩形 3"/>
          <p:cNvSpPr/>
          <p:nvPr/>
        </p:nvSpPr>
        <p:spPr>
          <a:xfrm>
            <a:off x="633730" y="1564640"/>
            <a:ext cx="2884805" cy="398780"/>
          </a:xfrm>
          <a:prstGeom prst="rect">
            <a:avLst/>
          </a:prstGeom>
        </p:spPr>
        <p:txBody>
          <a:bodyPr wrap="square">
            <a:spAutoFit/>
          </a:bodyPr>
          <a:p>
            <a:pPr indent="0">
              <a:buFont typeface="Wingdings" panose="05000000000000000000" pitchFamily="2" charset="2"/>
              <a:buNone/>
            </a:pPr>
            <a:r>
              <a:rPr lang="zh-CN" altLang="en-US" sz="2000" b="1" dirty="0">
                <a:solidFill>
                  <a:schemeClr val="accent1"/>
                </a:solidFill>
                <a:latin typeface="微软雅黑" panose="020B0503020204020204" pitchFamily="34" charset="-122"/>
                <a:ea typeface="微软雅黑" panose="020B0503020204020204" pitchFamily="34" charset="-122"/>
              </a:rPr>
              <a:t>接入 </a:t>
            </a:r>
            <a:r>
              <a:rPr lang="en-US" altLang="zh-CN" sz="2000" b="1" dirty="0">
                <a:solidFill>
                  <a:schemeClr val="accent1"/>
                </a:solidFill>
                <a:latin typeface="微软雅黑" panose="020B0503020204020204" pitchFamily="34" charset="-122"/>
                <a:ea typeface="微软雅黑" panose="020B0503020204020204" pitchFamily="34" charset="-122"/>
              </a:rPr>
              <a:t>“</a:t>
            </a:r>
            <a:r>
              <a:rPr lang="zh-CN" altLang="en-US" sz="2000" b="1" dirty="0">
                <a:solidFill>
                  <a:schemeClr val="accent1"/>
                </a:solidFill>
                <a:latin typeface="微软雅黑" panose="020B0503020204020204" pitchFamily="34" charset="-122"/>
                <a:ea typeface="微软雅黑" panose="020B0503020204020204" pitchFamily="34" charset="-122"/>
              </a:rPr>
              <a:t>环保码</a:t>
            </a:r>
            <a:r>
              <a:rPr lang="en-US" altLang="zh-CN" sz="2000" b="1" dirty="0">
                <a:solidFill>
                  <a:schemeClr val="accent1"/>
                </a:solidFill>
                <a:latin typeface="微软雅黑" panose="020B0503020204020204" pitchFamily="34" charset="-122"/>
                <a:ea typeface="微软雅黑" panose="020B0503020204020204" pitchFamily="34" charset="-122"/>
              </a:rPr>
              <a:t>”</a:t>
            </a:r>
            <a:r>
              <a:rPr lang="zh-CN" altLang="en-US" sz="2000" b="1" dirty="0">
                <a:solidFill>
                  <a:schemeClr val="accent1"/>
                </a:solidFill>
                <a:latin typeface="微软雅黑" panose="020B0503020204020204" pitchFamily="34" charset="-122"/>
                <a:ea typeface="微软雅黑" panose="020B0503020204020204" pitchFamily="34" charset="-122"/>
              </a:rPr>
              <a:t>系统</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Tree>
    <p:custDataLst>
      <p:tags r:id="rId4"/>
    </p:custDataLst>
  </p:cSld>
  <p:clrMapOvr>
    <a:masterClrMapping/>
  </p:clrMapOvr>
</p:sld>
</file>

<file path=ppt/tags/tag1.xml><?xml version="1.0" encoding="utf-8"?>
<p:tagLst xmlns:p="http://schemas.openxmlformats.org/presentationml/2006/main">
  <p:tag name="PA" val="v5.2.4"/>
</p:tagLst>
</file>

<file path=ppt/tags/tag10.xml><?xml version="1.0" encoding="utf-8"?>
<p:tagLst xmlns:p="http://schemas.openxmlformats.org/presentationml/2006/main">
  <p:tag name="KSO_WM_UNIT_PLACING_PICTURE_USER_VIEWPORT" val="{&quot;height&quot;:2286.8039582685506,&quot;width&quot;:2309.004724409449}"/>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ISLIDE.ICON" val="#16765;"/>
</p:tagLst>
</file>

<file path=ppt/tags/tag18.xml><?xml version="1.0" encoding="utf-8"?>
<p:tagLst xmlns:p="http://schemas.openxmlformats.org/presentationml/2006/main">
  <p:tag name="ISLIDE.ICON" val="#16765;"/>
</p:tagLst>
</file>

<file path=ppt/tags/tag19.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custom20222204_8*h_f*1_1"/>
  <p:tag name="KSO_WM_TEMPLATE_CATEGORY" val="custom"/>
  <p:tag name="KSO_WM_TEMPLATE_INDEX" val="20222204"/>
  <p:tag name="KSO_WM_UNIT_LAYERLEVEL" val="1_1"/>
  <p:tag name="KSO_WM_TAG_VERSION" val="1.0"/>
  <p:tag name="KSO_WM_BEAUTIFY_FLAG" val="#wm#"/>
  <p:tag name="KSO_WM_UNIT_SUBTYPE" val="a"/>
  <p:tag name="KSO_WM_UNIT_DEFAULT_FONT" val="14;20;2"/>
  <p:tag name="KSO_WM_UNIT_BLOCK" val="0"/>
  <p:tag name="KSO_WM_UNIT_VALUE" val="126"/>
  <p:tag name="KSO_WM_UNIT_SHOW_EDIT_AREA_INDICATION" val="1"/>
  <p:tag name="KSO_WM_CHIP_GROUPID" val="5e6b05b36848fb12bee65ad8"/>
  <p:tag name="KSO_WM_CHIP_XID" val="5e6b05b36848fb12bee65ada"/>
  <p:tag name="KSO_WM_UNIT_DEC_AREA_ID" val="70ec7f10fd0b4acbac0bd1c1e31178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6ad60a77e264ff2a7bb7af967d68970"/>
  <p:tag name="KSO_WM_UNIT_TEXT_FILL_FORE_SCHEMECOLOR_INDEX_BRIGHTNESS" val="0.25"/>
  <p:tag name="KSO_WM_UNIT_TEXT_FILL_FORE_SCHEMECOLOR_INDEX" val="13"/>
  <p:tag name="KSO_WM_UNIT_TEXT_FILL_TYPE" val="1"/>
</p:tagLst>
</file>

<file path=ppt/tags/tag2.xml><?xml version="1.0" encoding="utf-8"?>
<p:tagLst xmlns:p="http://schemas.openxmlformats.org/presentationml/2006/main">
  <p:tag name="PA" val="v5.2.4"/>
</p:tagLst>
</file>

<file path=ppt/tags/tag20.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21.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custom20222204_8*h_f*1_1"/>
  <p:tag name="KSO_WM_TEMPLATE_CATEGORY" val="custom"/>
  <p:tag name="KSO_WM_TEMPLATE_INDEX" val="20222204"/>
  <p:tag name="KSO_WM_UNIT_LAYERLEVEL" val="1_1"/>
  <p:tag name="KSO_WM_TAG_VERSION" val="1.0"/>
  <p:tag name="KSO_WM_BEAUTIFY_FLAG" val="#wm#"/>
  <p:tag name="KSO_WM_UNIT_SUBTYPE" val="a"/>
  <p:tag name="KSO_WM_UNIT_DEFAULT_FONT" val="14;20;2"/>
  <p:tag name="KSO_WM_UNIT_BLOCK" val="0"/>
  <p:tag name="KSO_WM_UNIT_VALUE" val="126"/>
  <p:tag name="KSO_WM_UNIT_SHOW_EDIT_AREA_INDICATION" val="1"/>
  <p:tag name="KSO_WM_CHIP_GROUPID" val="5e6b05b36848fb12bee65ad8"/>
  <p:tag name="KSO_WM_CHIP_XID" val="5e6b05b36848fb12bee65ada"/>
  <p:tag name="KSO_WM_UNIT_DEC_AREA_ID" val="70ec7f10fd0b4acbac0bd1c1e31178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6ad60a77e264ff2a7bb7af967d68970"/>
  <p:tag name="KSO_WM_UNIT_TEXT_FILL_FORE_SCHEMECOLOR_INDEX_BRIGHTNESS" val="0.25"/>
  <p:tag name="KSO_WM_UNIT_TEXT_FILL_FORE_SCHEMECOLOR_INDEX" val="13"/>
  <p:tag name="KSO_WM_UNIT_TEXT_FILL_TYPE" val="1"/>
</p:tagLst>
</file>

<file path=ppt/tags/tag22.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custom20222204_8*h_f*1_1"/>
  <p:tag name="KSO_WM_TEMPLATE_CATEGORY" val="custom"/>
  <p:tag name="KSO_WM_TEMPLATE_INDEX" val="20222204"/>
  <p:tag name="KSO_WM_UNIT_LAYERLEVEL" val="1_1"/>
  <p:tag name="KSO_WM_TAG_VERSION" val="1.0"/>
  <p:tag name="KSO_WM_BEAUTIFY_FLAG" val="#wm#"/>
  <p:tag name="KSO_WM_UNIT_SUBTYPE" val="a"/>
  <p:tag name="KSO_WM_UNIT_DEFAULT_FONT" val="14;20;2"/>
  <p:tag name="KSO_WM_UNIT_BLOCK" val="0"/>
  <p:tag name="KSO_WM_UNIT_VALUE" val="126"/>
  <p:tag name="KSO_WM_UNIT_SHOW_EDIT_AREA_INDICATION" val="1"/>
  <p:tag name="KSO_WM_CHIP_GROUPID" val="5e6b05b36848fb12bee65ad8"/>
  <p:tag name="KSO_WM_CHIP_XID" val="5e6b05b36848fb12bee65ada"/>
  <p:tag name="KSO_WM_UNIT_DEC_AREA_ID" val="70ec7f10fd0b4acbac0bd1c1e31178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6ad60a77e264ff2a7bb7af967d68970"/>
  <p:tag name="KSO_WM_UNIT_TEXT_FILL_FORE_SCHEMECOLOR_INDEX_BRIGHTNESS" val="0.25"/>
  <p:tag name="KSO_WM_UNIT_TEXT_FILL_FORE_SCHEMECOLOR_INDEX" val="13"/>
  <p:tag name="KSO_WM_UNIT_TEXT_FILL_TYPE" val="1"/>
</p:tagLst>
</file>

<file path=ppt/tags/tag23.xml><?xml version="1.0" encoding="utf-8"?>
<p:tagLst xmlns:p="http://schemas.openxmlformats.org/presentationml/2006/main">
  <p:tag name="ISLIDE.ICON" val="#16765;"/>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n_h_i"/>
  <p:tag name="KSO_WM_UNIT_INDEX" val="1_1_1"/>
  <p:tag name="KSO_WM_UNIT_ID" val="diagram20228118_3*n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2_1"/>
  <p:tag name="KSO_WM_UNIT_ID" val="diagram20228118_3*l_h_i*1_2_1"/>
  <p:tag name="KSO_WM_TEMPLATE_CATEGORY" val="diagram"/>
  <p:tag name="KSO_WM_TEMPLATE_INDEX" val="20228118"/>
  <p:tag name="KSO_WM_UNIT_LAYERLEVEL" val="1_1_1"/>
  <p:tag name="KSO_WM_TAG_VERSION" val="1.0"/>
  <p:tag name="KSO_WM_BEAUTIFY_FLAG" val="#wm#"/>
  <p:tag name="KSO_WM_UNIT_LINE_FORE_SCHEMECOLOR_INDEX" val="6"/>
  <p:tag name="KSO_WM_UNIT_LINE_FILL_TYPE"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3_1"/>
  <p:tag name="KSO_WM_UNIT_ID" val="diagram20228118_3*l_h_i*1_3_1"/>
  <p:tag name="KSO_WM_TEMPLATE_CATEGORY" val="diagram"/>
  <p:tag name="KSO_WM_TEMPLATE_INDEX" val="20228118"/>
  <p:tag name="KSO_WM_UNIT_LAYERLEVEL" val="1_1_1"/>
  <p:tag name="KSO_WM_TAG_VERSION" val="1.0"/>
  <p:tag name="KSO_WM_BEAUTIFY_FLAG" val="#wm#"/>
  <p:tag name="KSO_WM_UNIT_LINE_FORE_SCHEMECOLOR_INDEX" val="7"/>
  <p:tag name="KSO_WM_UNIT_LINE_FILL_TYPE"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1_1"/>
  <p:tag name="KSO_WM_UNIT_ID" val="diagram20228118_3*l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Lst>
</file>

<file path=ppt/tags/tag28.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n_h_i"/>
  <p:tag name="KSO_WM_UNIT_INDEX" val="1_1_1"/>
  <p:tag name="KSO_WM_UNIT_ID" val="diagram20228118_3*n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3.xml><?xml version="1.0" encoding="utf-8"?>
<p:tagLst xmlns:p="http://schemas.openxmlformats.org/presentationml/2006/main">
  <p:tag name="PA" val="v5.2.4"/>
</p:tagLst>
</file>

<file path=ppt/tags/tag30.xml><?xml version="1.0" encoding="utf-8"?>
<p:tagLst xmlns:p="http://schemas.openxmlformats.org/presentationml/2006/main">
  <p:tag name="KSO_WM_UNIT_PLACING_PICTURE_USER_VIEWPORT" val="{&quot;height&quot;:1671,&quot;width&quot;:1195}"/>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n_h_i"/>
  <p:tag name="KSO_WM_UNIT_INDEX" val="1_1_1"/>
  <p:tag name="KSO_WM_UNIT_ID" val="diagram20228118_3*n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n_h_i"/>
  <p:tag name="KSO_WM_UNIT_INDEX" val="1_1_1"/>
  <p:tag name="KSO_WM_UNIT_ID" val="diagram20228118_3*n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n_h_i"/>
  <p:tag name="KSO_WM_UNIT_INDEX" val="1_1_1"/>
  <p:tag name="KSO_WM_UNIT_ID" val="diagram20228118_3*n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n_h_i"/>
  <p:tag name="KSO_WM_UNIT_INDEX" val="1_1_1"/>
  <p:tag name="KSO_WM_UNIT_ID" val="diagram20228118_3*n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n_h_i"/>
  <p:tag name="KSO_WM_UNIT_INDEX" val="1_1_1"/>
  <p:tag name="KSO_WM_UNIT_ID" val="diagram20228118_3*n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38.xml><?xml version="1.0" encoding="utf-8"?>
<p:tagLst xmlns:p="http://schemas.openxmlformats.org/presentationml/2006/main">
  <p:tag name="ISLIDE.ICON" val="#16765;"/>
</p:tagLst>
</file>

<file path=ppt/tags/tag39.xml><?xml version="1.0" encoding="utf-8"?>
<p:tagLst xmlns:p="http://schemas.openxmlformats.org/presentationml/2006/main">
  <p:tag name="KSO_WM_UNIT_PLACING_PICTURE_USER_VIEWPORT" val="{&quot;height&quot;:4032,&quot;width&quot;:12739}"/>
</p:tagLst>
</file>

<file path=ppt/tags/tag4.xml><?xml version="1.0" encoding="utf-8"?>
<p:tagLst xmlns:p="http://schemas.openxmlformats.org/presentationml/2006/main">
  <p:tag name="PA" val="v5.2.4"/>
</p:tagLst>
</file>

<file path=ppt/tags/tag40.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41.xml><?xml version="1.0" encoding="utf-8"?>
<p:tagLst xmlns:p="http://schemas.openxmlformats.org/presentationml/2006/main">
  <p:tag name="ISLIDE.ICON" val="#16765;"/>
</p:tagLst>
</file>

<file path=ppt/tags/tag42.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43.xml><?xml version="1.0" encoding="utf-8"?>
<p:tagLst xmlns:p="http://schemas.openxmlformats.org/presentationml/2006/main">
  <p:tag name="ISLIDE.ICON" val="#16765;"/>
</p:tagLst>
</file>

<file path=ppt/tags/tag44.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45.xml><?xml version="1.0" encoding="utf-8"?>
<p:tagLst xmlns:p="http://schemas.openxmlformats.org/presentationml/2006/main">
  <p:tag name="ISLIDE.ICON" val="#16765;"/>
</p:tagLst>
</file>

<file path=ppt/tags/tag46.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47.xml><?xml version="1.0" encoding="utf-8"?>
<p:tagLst xmlns:p="http://schemas.openxmlformats.org/presentationml/2006/main">
  <p:tag name="KSO_WM_UNIT_PLACING_PICTURE_USER_VIEWPORT" val="{&quot;height&quot;:5745,&quot;width&quot;:9442}"/>
</p:tagLst>
</file>

<file path=ppt/tags/tag48.xml><?xml version="1.0" encoding="utf-8"?>
<p:tagLst xmlns:p="http://schemas.openxmlformats.org/presentationml/2006/main">
  <p:tag name="ISLIDE.ICON" val="#16765;"/>
</p:tagLst>
</file>

<file path=ppt/tags/tag49.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5.xml><?xml version="1.0" encoding="utf-8"?>
<p:tagLst xmlns:p="http://schemas.openxmlformats.org/presentationml/2006/main">
  <p:tag name="PA" val="v5.2.4"/>
</p:tagLst>
</file>

<file path=ppt/tags/tag50.xml><?xml version="1.0" encoding="utf-8"?>
<p:tagLst xmlns:p="http://schemas.openxmlformats.org/presentationml/2006/main">
  <p:tag name="ISLIDE.ICON" val="#16765;"/>
</p:tagLst>
</file>

<file path=ppt/tags/tag51.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52.xml><?xml version="1.0" encoding="utf-8"?>
<p:tagLst xmlns:p="http://schemas.openxmlformats.org/presentationml/2006/main">
  <p:tag name="ISLIDE.ICON" val="#16765;"/>
</p:tagLst>
</file>

<file path=ppt/tags/tag53.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54.xml><?xml version="1.0" encoding="utf-8"?>
<p:tagLst xmlns:p="http://schemas.openxmlformats.org/presentationml/2006/main">
  <p:tag name="ISLIDE.ICON" val="#16765;"/>
</p:tagLst>
</file>

<file path=ppt/tags/tag55.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56.xml><?xml version="1.0" encoding="utf-8"?>
<p:tagLst xmlns:p="http://schemas.openxmlformats.org/presentationml/2006/main">
  <p:tag name="ISLIDE.ICON" val="#16765;"/>
</p:tagLst>
</file>

<file path=ppt/tags/tag57.xml><?xml version="1.0" encoding="utf-8"?>
<p:tagLst xmlns:p="http://schemas.openxmlformats.org/presentationml/2006/main">
  <p:tag name="ISLIDE.ICON" val="#16765;"/>
</p:tagLst>
</file>

<file path=ppt/tags/tag58.xml><?xml version="1.0" encoding="utf-8"?>
<p:tagLst xmlns:p="http://schemas.openxmlformats.org/presentationml/2006/main">
  <p:tag name="ISLIDE.ICON" val="#16765;"/>
</p:tagLst>
</file>

<file path=ppt/tags/tag59.xml><?xml version="1.0" encoding="utf-8"?>
<p:tagLst xmlns:p="http://schemas.openxmlformats.org/presentationml/2006/main">
  <p:tag name="KSO_WPP_MARK_KEY" val="264d16cd-839d-4aa7-99a7-ac9bcced51da"/>
  <p:tag name="COMMONDATA" val="eyJoZGlkIjoiYzZjMTQ4NmQzMzY1NDJjNzYyOGYzNzcwNmQyOWYwY2MifQ=="/>
</p:tagLst>
</file>

<file path=ppt/tags/tag6.xml><?xml version="1.0" encoding="utf-8"?>
<p:tagLst xmlns:p="http://schemas.openxmlformats.org/presentationml/2006/main">
  <p:tag name="PA" val="v5.2.4"/>
</p:tagLst>
</file>

<file path=ppt/tags/tag7.xml><?xml version="1.0" encoding="utf-8"?>
<p:tagLst xmlns:p="http://schemas.openxmlformats.org/presentationml/2006/main">
  <p:tag name="PA" val="v5.2.4"/>
</p:tagLst>
</file>

<file path=ppt/tags/tag8.xml><?xml version="1.0" encoding="utf-8"?>
<p:tagLst xmlns:p="http://schemas.openxmlformats.org/presentationml/2006/main">
  <p:tag name="PA" val="v5.2.4"/>
</p:tagLst>
</file>

<file path=ppt/tags/tag9.xml><?xml version="1.0" encoding="utf-8"?>
<p:tagLst xmlns:p="http://schemas.openxmlformats.org/presentationml/2006/main">
  <p:tag name="PA" val="v5.2.4"/>
</p:tagLst>
</file>

<file path=ppt/theme/theme1.xml><?xml version="1.0" encoding="utf-8"?>
<a:theme xmlns:a="http://schemas.openxmlformats.org/drawingml/2006/main" name="Office 主题​​">
  <a:themeElements>
    <a:clrScheme name="自定义 47">
      <a:dk1>
        <a:sysClr val="windowText" lastClr="000000"/>
      </a:dk1>
      <a:lt1>
        <a:sysClr val="window" lastClr="FFFFFF"/>
      </a:lt1>
      <a:dk2>
        <a:srgbClr val="44546A"/>
      </a:dk2>
      <a:lt2>
        <a:srgbClr val="E7E6E6"/>
      </a:lt2>
      <a:accent1>
        <a:srgbClr val="FF7111"/>
      </a:accent1>
      <a:accent2>
        <a:srgbClr val="E41E0F"/>
      </a:accent2>
      <a:accent3>
        <a:srgbClr val="172B8C"/>
      </a:accent3>
      <a:accent4>
        <a:srgbClr val="2CA594"/>
      </a:accent4>
      <a:accent5>
        <a:srgbClr val="A2C902"/>
      </a:accent5>
      <a:accent6>
        <a:srgbClr val="068D49"/>
      </a:accent6>
      <a:hlink>
        <a:srgbClr val="0563C1"/>
      </a:hlink>
      <a:folHlink>
        <a:srgbClr val="954F72"/>
      </a:folHlink>
    </a:clrScheme>
    <a:fontScheme name="阿里巴巴">
      <a:majorFont>
        <a:latin typeface="Arial"/>
        <a:ea typeface="汉仪雅酷黑简"/>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通用模板</Template>
  <TotalTime>0</TotalTime>
  <Words>1821</Words>
  <Application>WPS 演示</Application>
  <PresentationFormat>宽屏</PresentationFormat>
  <Paragraphs>263</Paragraphs>
  <Slides>15</Slides>
  <Notes>13</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15</vt:i4>
      </vt:variant>
    </vt:vector>
  </HeadingPairs>
  <TitlesOfParts>
    <vt:vector size="43" baseType="lpstr">
      <vt:lpstr>Arial</vt:lpstr>
      <vt:lpstr>宋体</vt:lpstr>
      <vt:lpstr>Wingdings</vt:lpstr>
      <vt:lpstr>阿里巴巴普惠体 B</vt:lpstr>
      <vt:lpstr>汉仪雅酷黑简</vt:lpstr>
      <vt:lpstr>黑体</vt:lpstr>
      <vt:lpstr>Radikal</vt:lpstr>
      <vt:lpstr>阿里巴巴普惠体 R</vt:lpstr>
      <vt:lpstr>微软雅黑</vt:lpstr>
      <vt:lpstr>Bahnschrift</vt:lpstr>
      <vt:lpstr>Arial Black</vt:lpstr>
      <vt:lpstr>Open Sans</vt:lpstr>
      <vt:lpstr>Segoe Print</vt:lpstr>
      <vt:lpstr>Wingdings</vt:lpstr>
      <vt:lpstr>Times New Roman</vt:lpstr>
      <vt:lpstr>Segoe UI</vt:lpstr>
      <vt:lpstr>汉仪粗黑 简</vt:lpstr>
      <vt:lpstr>仿宋</vt:lpstr>
      <vt:lpstr>阿里巴巴普惠体 R</vt:lpstr>
      <vt:lpstr>阿里巴巴普惠体 L</vt:lpstr>
      <vt:lpstr>Arial Unicode MS</vt:lpstr>
      <vt:lpstr>等线</vt:lpstr>
      <vt:lpstr>Calibri</vt:lpstr>
      <vt:lpstr>Helvetica Light</vt:lpstr>
      <vt:lpstr>Arial</vt:lpstr>
      <vt:lpstr>汉仪雅酷黑简</vt:lpstr>
      <vt:lpstr>阿里巴巴普惠体 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Edison</dc:creator>
  <cp:lastModifiedBy>林汉弛</cp:lastModifiedBy>
  <cp:revision>126</cp:revision>
  <dcterms:created xsi:type="dcterms:W3CDTF">2024-06-01T01:00:00Z</dcterms:created>
  <dcterms:modified xsi:type="dcterms:W3CDTF">2025-02-14T10:25:41Z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346025640_embed</vt:lpwstr>
  </property>
  <property fmtid="{D5CDD505-2E9C-101B-9397-08002B2CF9AE}" pid="3" name="ICV">
    <vt:lpwstr>72121D90169A4E0E93E76674373439DD</vt:lpwstr>
  </property>
  <property fmtid="{D5CDD505-2E9C-101B-9397-08002B2CF9AE}" pid="4" name="KSOProductBuildVer">
    <vt:lpwstr>2052-11.1.0.12165</vt:lpwstr>
  </property>
</Properties>
</file>